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omments/comment1.xml" ContentType="application/vnd.openxmlformats-officedocument.presentationml.comment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648" r:id="rId4"/>
    <p:sldMasterId id="2147483673" r:id="rId5"/>
  </p:sldMasterIdLst>
  <p:notesMasterIdLst>
    <p:notesMasterId r:id="rId74"/>
  </p:notesMasterIdLst>
  <p:sldIdLst>
    <p:sldId id="256" r:id="rId6"/>
    <p:sldId id="276" r:id="rId7"/>
    <p:sldId id="363" r:id="rId8"/>
    <p:sldId id="278" r:id="rId9"/>
    <p:sldId id="275" r:id="rId10"/>
    <p:sldId id="280" r:id="rId11"/>
    <p:sldId id="312" r:id="rId12"/>
    <p:sldId id="286" r:id="rId13"/>
    <p:sldId id="287" r:id="rId14"/>
    <p:sldId id="313" r:id="rId15"/>
    <p:sldId id="297" r:id="rId16"/>
    <p:sldId id="288" r:id="rId17"/>
    <p:sldId id="290" r:id="rId18"/>
    <p:sldId id="291" r:id="rId19"/>
    <p:sldId id="292" r:id="rId20"/>
    <p:sldId id="318" r:id="rId21"/>
    <p:sldId id="323" r:id="rId22"/>
    <p:sldId id="326" r:id="rId23"/>
    <p:sldId id="327" r:id="rId24"/>
    <p:sldId id="333" r:id="rId25"/>
    <p:sldId id="334" r:id="rId26"/>
    <p:sldId id="335" r:id="rId27"/>
    <p:sldId id="330" r:id="rId28"/>
    <p:sldId id="302" r:id="rId29"/>
    <p:sldId id="331" r:id="rId30"/>
    <p:sldId id="332" r:id="rId31"/>
    <p:sldId id="305" r:id="rId32"/>
    <p:sldId id="337" r:id="rId33"/>
    <p:sldId id="336" r:id="rId34"/>
    <p:sldId id="364" r:id="rId35"/>
    <p:sldId id="365" r:id="rId36"/>
    <p:sldId id="366" r:id="rId37"/>
    <p:sldId id="367" r:id="rId38"/>
    <p:sldId id="368" r:id="rId39"/>
    <p:sldId id="369" r:id="rId40"/>
    <p:sldId id="370" r:id="rId41"/>
    <p:sldId id="375" r:id="rId42"/>
    <p:sldId id="376" r:id="rId43"/>
    <p:sldId id="377" r:id="rId44"/>
    <p:sldId id="378" r:id="rId45"/>
    <p:sldId id="379" r:id="rId46"/>
    <p:sldId id="380" r:id="rId47"/>
    <p:sldId id="381" r:id="rId48"/>
    <p:sldId id="382" r:id="rId49"/>
    <p:sldId id="383" r:id="rId50"/>
    <p:sldId id="384" r:id="rId51"/>
    <p:sldId id="385" r:id="rId52"/>
    <p:sldId id="386" r:id="rId53"/>
    <p:sldId id="387" r:id="rId54"/>
    <p:sldId id="388" r:id="rId55"/>
    <p:sldId id="389" r:id="rId56"/>
    <p:sldId id="390" r:id="rId57"/>
    <p:sldId id="391" r:id="rId58"/>
    <p:sldId id="392" r:id="rId59"/>
    <p:sldId id="393" r:id="rId60"/>
    <p:sldId id="394" r:id="rId61"/>
    <p:sldId id="395" r:id="rId62"/>
    <p:sldId id="396" r:id="rId63"/>
    <p:sldId id="397" r:id="rId64"/>
    <p:sldId id="398" r:id="rId65"/>
    <p:sldId id="371" r:id="rId66"/>
    <p:sldId id="372" r:id="rId67"/>
    <p:sldId id="373" r:id="rId68"/>
    <p:sldId id="374" r:id="rId69"/>
    <p:sldId id="309" r:id="rId70"/>
    <p:sldId id="324" r:id="rId71"/>
    <p:sldId id="277" r:id="rId72"/>
    <p:sldId id="281" r:id="rId73"/>
  </p:sldIdLst>
  <p:sldSz cx="9144000" cy="6858000" type="screen4x3"/>
  <p:notesSz cx="6858000" cy="9144000"/>
  <p:embeddedFontLst>
    <p:embeddedFont>
      <p:font typeface="Wingdings 3" panose="05040102010807070707" pitchFamily="18" charset="2"/>
      <p:regular r:id="rId75"/>
    </p:embeddedFont>
    <p:embeddedFont>
      <p:font typeface="Calibri Light" panose="020F0302020204030204" pitchFamily="34" charset="0"/>
      <p:regular r:id="rId76"/>
      <p:italic r:id="rId77"/>
    </p:embeddedFont>
    <p:embeddedFont>
      <p:font typeface="Segoe UI" panose="020B0502040204020203" pitchFamily="34" charset="0"/>
      <p:regular r:id="rId78"/>
      <p:bold r:id="rId79"/>
      <p:italic r:id="rId80"/>
      <p:boldItalic r:id="rId81"/>
    </p:embeddedFont>
    <p:embeddedFont>
      <p:font typeface="Calibri" panose="020F0502020204030204" pitchFamily="34" charset="0"/>
      <p:regular r:id="rId82"/>
      <p:bold r:id="rId83"/>
      <p:italic r:id="rId84"/>
      <p:boldItalic r:id="rId85"/>
    </p:embeddedFont>
    <p:embeddedFont>
      <p:font typeface="Consolas" panose="020B0609020204030204" pitchFamily="49" charset="0"/>
      <p:regular r:id="rId86"/>
      <p:bold r:id="rId87"/>
      <p:italic r:id="rId88"/>
      <p:boldItalic r:id="rId8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muald COUTAUD" initials="R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28DE4"/>
    <a:srgbClr val="558ED5"/>
    <a:srgbClr val="FF6161"/>
    <a:srgbClr val="FFABAB"/>
    <a:srgbClr val="00B4FF"/>
    <a:srgbClr val="E8E8E8"/>
    <a:srgbClr val="26262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5758FB7-9AC5-4552-8A53-C91805E547FA}" styleName="Style à thème 1 - Accentuation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FD0F851-EC5A-4D38-B0AD-8093EC10F338}" styleName="Style léger 1 - Accentuation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FABFCF23-3B69-468F-B69F-88F6DE6A72F2}" styleName="Style moyen 1 - Accentuation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073A0DAA-6AF3-43AB-8588-CEC1D06C72B9}" styleName="Style moyen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76" autoAdjust="0"/>
    <p:restoredTop sz="92560" autoAdjust="0"/>
  </p:normalViewPr>
  <p:slideViewPr>
    <p:cSldViewPr>
      <p:cViewPr varScale="1">
        <p:scale>
          <a:sx n="65" d="100"/>
          <a:sy n="65" d="100"/>
        </p:scale>
        <p:origin x="1302" y="72"/>
      </p:cViewPr>
      <p:guideLst>
        <p:guide orient="horz" pos="2160"/>
        <p:guide pos="2880"/>
      </p:guideLst>
    </p:cSldViewPr>
  </p:slideViewPr>
  <p:notesTextViewPr>
    <p:cViewPr>
      <p:scale>
        <a:sx n="1" d="1"/>
        <a:sy n="1" d="1"/>
      </p:scale>
      <p:origin x="0" y="0"/>
    </p:cViewPr>
  </p:notesTextViewPr>
  <p:sorterViewPr>
    <p:cViewPr>
      <p:scale>
        <a:sx n="100" d="100"/>
        <a:sy n="100" d="100"/>
      </p:scale>
      <p:origin x="0" y="238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font" Target="fonts/font10.fntdata"/><Relationship Id="rId89" Type="http://schemas.openxmlformats.org/officeDocument/2006/relationships/font" Target="fonts/font15.fntdata"/><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notesMaster" Target="notesMasters/notesMaster1.xml"/><Relationship Id="rId79" Type="http://schemas.openxmlformats.org/officeDocument/2006/relationships/font" Target="fonts/font5.fntdata"/><Relationship Id="rId5" Type="http://schemas.openxmlformats.org/officeDocument/2006/relationships/slideMaster" Target="slideMasters/slideMaster2.xml"/><Relationship Id="rId90" Type="http://schemas.openxmlformats.org/officeDocument/2006/relationships/commentAuthors" Target="commentAuthors.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80" Type="http://schemas.openxmlformats.org/officeDocument/2006/relationships/font" Target="fonts/font6.fntdata"/><Relationship Id="rId85" Type="http://schemas.openxmlformats.org/officeDocument/2006/relationships/font" Target="fonts/font11.fntdata"/><Relationship Id="rId93"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font" Target="fonts/font1.fntdata"/><Relationship Id="rId83" Type="http://schemas.openxmlformats.org/officeDocument/2006/relationships/font" Target="fonts/font9.fntdata"/><Relationship Id="rId88" Type="http://schemas.openxmlformats.org/officeDocument/2006/relationships/font" Target="fonts/font14.fntdata"/><Relationship Id="rId91"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font" Target="fonts/font4.fntdata"/><Relationship Id="rId81" Type="http://schemas.openxmlformats.org/officeDocument/2006/relationships/font" Target="fonts/font7.fntdata"/><Relationship Id="rId86" Type="http://schemas.openxmlformats.org/officeDocument/2006/relationships/font" Target="fonts/font12.fntdata"/><Relationship Id="rId94"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font" Target="fonts/font2.fntdata"/><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viewProps" Target="viewProps.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font" Target="fonts/font13.fntdata"/><Relationship Id="rId61" Type="http://schemas.openxmlformats.org/officeDocument/2006/relationships/slide" Target="slides/slide56.xml"/><Relationship Id="rId82" Type="http://schemas.openxmlformats.org/officeDocument/2006/relationships/font" Target="fonts/font8.fntdata"/><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font" Target="fonts/font3.fntdata"/></Relationships>
</file>

<file path=ppt/comments/comment1.xml><?xml version="1.0" encoding="utf-8"?>
<p:cmLst xmlns:a="http://schemas.openxmlformats.org/drawingml/2006/main" xmlns:r="http://schemas.openxmlformats.org/officeDocument/2006/relationships" xmlns:p="http://schemas.openxmlformats.org/presentationml/2006/main">
  <p:cm authorId="0" dt="2012-12-03T23:57:26.722" idx="1">
    <p:pos x="10" y="10"/>
    <p:text>Mise en forme : taille texte
Ajouter une illustration ?</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8FA79-B440-4F2F-929F-E8EFA50B5750}" type="datetimeFigureOut">
              <a:rPr lang="en-US" smtClean="0"/>
              <a:t>12/9/2012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89D5A5AB-9D22-4354-8089-2AE811D4E282}" type="slidenum">
              <a:rPr lang="en-US" smtClean="0"/>
              <a:t>‹#›</a:t>
            </a:fld>
            <a:endParaRPr lang="en-US"/>
          </a:p>
        </p:txBody>
      </p:sp>
    </p:spTree>
    <p:extLst>
      <p:ext uri="{BB962C8B-B14F-4D97-AF65-F5344CB8AC3E}">
        <p14:creationId xmlns:p14="http://schemas.microsoft.com/office/powerpoint/2010/main" val="33353093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D5A5AB-9D22-4354-8089-2AE811D4E282}" type="slidenum">
              <a:rPr lang="en-US" smtClean="0"/>
              <a:t>4</a:t>
            </a:fld>
            <a:endParaRPr lang="en-US"/>
          </a:p>
        </p:txBody>
      </p:sp>
    </p:spTree>
    <p:extLst>
      <p:ext uri="{BB962C8B-B14F-4D97-AF65-F5344CB8AC3E}">
        <p14:creationId xmlns:p14="http://schemas.microsoft.com/office/powerpoint/2010/main" val="1647351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D5A5AB-9D22-4354-8089-2AE811D4E282}" type="slidenum">
              <a:rPr lang="en-US" smtClean="0"/>
              <a:t>38</a:t>
            </a:fld>
            <a:endParaRPr lang="en-US"/>
          </a:p>
        </p:txBody>
      </p:sp>
    </p:spTree>
    <p:extLst>
      <p:ext uri="{BB962C8B-B14F-4D97-AF65-F5344CB8AC3E}">
        <p14:creationId xmlns:p14="http://schemas.microsoft.com/office/powerpoint/2010/main" val="27698181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D5A5AB-9D22-4354-8089-2AE811D4E282}" type="slidenum">
              <a:rPr lang="en-US" smtClean="0"/>
              <a:t>55</a:t>
            </a:fld>
            <a:endParaRPr lang="en-US"/>
          </a:p>
        </p:txBody>
      </p:sp>
    </p:spTree>
    <p:extLst>
      <p:ext uri="{BB962C8B-B14F-4D97-AF65-F5344CB8AC3E}">
        <p14:creationId xmlns:p14="http://schemas.microsoft.com/office/powerpoint/2010/main" val="2221034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fld id="{89D5A5AB-9D22-4354-8089-2AE811D4E282}" type="slidenum">
              <a:rPr lang="en-US" smtClean="0"/>
              <a:t>61</a:t>
            </a:fld>
            <a:endParaRPr lang="en-US"/>
          </a:p>
        </p:txBody>
      </p:sp>
    </p:spTree>
    <p:extLst>
      <p:ext uri="{BB962C8B-B14F-4D97-AF65-F5344CB8AC3E}">
        <p14:creationId xmlns:p14="http://schemas.microsoft.com/office/powerpoint/2010/main" val="31318797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en-US" dirty="0" smtClean="0"/>
              <a:t>Demo </a:t>
            </a:r>
            <a:r>
              <a:rPr lang="en-US" dirty="0" err="1" smtClean="0"/>
              <a:t>sur</a:t>
            </a:r>
            <a:r>
              <a:rPr lang="en-US" dirty="0" smtClean="0"/>
              <a:t> VM :</a:t>
            </a:r>
          </a:p>
          <a:p>
            <a:endParaRPr lang="en-US" dirty="0" smtClean="0"/>
          </a:p>
          <a:p>
            <a:pPr marL="171450" indent="-171450">
              <a:buFontTx/>
              <a:buChar char="-"/>
            </a:pPr>
            <a:r>
              <a:rPr lang="en-US" dirty="0" smtClean="0"/>
              <a:t>SCD Type 1 =&gt; </a:t>
            </a:r>
            <a:r>
              <a:rPr lang="en-US" dirty="0" err="1" smtClean="0"/>
              <a:t>Powerpivot</a:t>
            </a:r>
            <a:endParaRPr lang="en-US" dirty="0" smtClean="0"/>
          </a:p>
          <a:p>
            <a:pPr marL="171450" indent="-171450">
              <a:buFontTx/>
              <a:buChar char="-"/>
            </a:pPr>
            <a:r>
              <a:rPr lang="en-US" dirty="0" smtClean="0"/>
              <a:t>SCD Type 1 =&gt; SSIS </a:t>
            </a:r>
          </a:p>
          <a:p>
            <a:pPr marL="171450" indent="-171450">
              <a:buFontTx/>
              <a:buChar char="-"/>
            </a:pPr>
            <a:r>
              <a:rPr lang="en-US" dirty="0" smtClean="0"/>
              <a:t>SCD Type 2 =&gt; </a:t>
            </a:r>
            <a:r>
              <a:rPr lang="en-US" dirty="0" err="1" smtClean="0"/>
              <a:t>PowerPivot</a:t>
            </a:r>
            <a:endParaRPr lang="en-US" dirty="0" smtClean="0"/>
          </a:p>
          <a:p>
            <a:pPr marL="171450" indent="-171450">
              <a:buFontTx/>
              <a:buChar char="-"/>
            </a:pPr>
            <a:r>
              <a:rPr lang="en-US" dirty="0" smtClean="0"/>
              <a:t>SCD</a:t>
            </a:r>
            <a:r>
              <a:rPr lang="en-US" baseline="0" dirty="0" smtClean="0"/>
              <a:t> Type 2 =&gt; SSIS</a:t>
            </a:r>
          </a:p>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FE2F6E2B-F1D9-47CE-8436-4969A9644256}" type="slidenum">
              <a:rPr lang="fr-FR" smtClean="0"/>
              <a:pPr/>
              <a:t>62</a:t>
            </a:fld>
            <a:endParaRPr lang="fr-FR"/>
          </a:p>
        </p:txBody>
      </p:sp>
    </p:spTree>
    <p:extLst>
      <p:ext uri="{BB962C8B-B14F-4D97-AF65-F5344CB8AC3E}">
        <p14:creationId xmlns:p14="http://schemas.microsoft.com/office/powerpoint/2010/main" val="40909020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r>
              <a:rPr lang="fr-FR" dirty="0" smtClean="0"/>
              <a:t>Voir derniers</a:t>
            </a:r>
            <a:r>
              <a:rPr lang="fr-FR" baseline="0" dirty="0" smtClean="0"/>
              <a:t> exemple MD</a:t>
            </a:r>
            <a:endParaRPr lang="fr-FR" dirty="0"/>
          </a:p>
        </p:txBody>
      </p:sp>
      <p:sp>
        <p:nvSpPr>
          <p:cNvPr id="4" name="Espace réservé du numéro de diapositive 3"/>
          <p:cNvSpPr>
            <a:spLocks noGrp="1"/>
          </p:cNvSpPr>
          <p:nvPr>
            <p:ph type="sldNum" sz="quarter" idx="10"/>
          </p:nvPr>
        </p:nvSpPr>
        <p:spPr/>
        <p:txBody>
          <a:bodyPr/>
          <a:lstStyle/>
          <a:p>
            <a:fld id="{FE2F6E2B-F1D9-47CE-8436-4969A9644256}" type="slidenum">
              <a:rPr lang="fr-FR" smtClean="0"/>
              <a:pPr/>
              <a:t>63</a:t>
            </a:fld>
            <a:endParaRPr lang="fr-FR"/>
          </a:p>
        </p:txBody>
      </p:sp>
    </p:spTree>
    <p:extLst>
      <p:ext uri="{BB962C8B-B14F-4D97-AF65-F5344CB8AC3E}">
        <p14:creationId xmlns:p14="http://schemas.microsoft.com/office/powerpoint/2010/main" val="14626284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a:xfrm>
            <a:off x="1143000" y="685800"/>
            <a:ext cx="4572000" cy="3429000"/>
          </a:xfrm>
        </p:spPr>
      </p:sp>
      <p:sp>
        <p:nvSpPr>
          <p:cNvPr id="3" name="Espace réservé des commentaires 2"/>
          <p:cNvSpPr>
            <a:spLocks noGrp="1"/>
          </p:cNvSpPr>
          <p:nvPr>
            <p:ph type="body" idx="1"/>
          </p:nvPr>
        </p:nvSpPr>
        <p:spPr/>
        <p:txBody>
          <a:bodyPr>
            <a:normAutofit/>
          </a:bodyPr>
          <a:lstStyle/>
          <a:p>
            <a:r>
              <a:rPr lang="fr-FR" dirty="0" smtClean="0"/>
              <a:t>Présentation</a:t>
            </a:r>
            <a:r>
              <a:rPr lang="fr-FR" baseline="0" dirty="0" smtClean="0"/>
              <a:t> rapide du Type 3 et hybride … Très spécifique, essayer d’utiliser au maximum type 1 pour la mise à jour des champs non analytiques (Nom, prénom …)  et type 2 pour l’historisation des champs analytiques.</a:t>
            </a:r>
          </a:p>
          <a:p>
            <a:endParaRPr lang="fr-FR" baseline="0" dirty="0" smtClean="0"/>
          </a:p>
        </p:txBody>
      </p:sp>
      <p:sp>
        <p:nvSpPr>
          <p:cNvPr id="4" name="Espace réservé du numéro de diapositive 3"/>
          <p:cNvSpPr>
            <a:spLocks noGrp="1"/>
          </p:cNvSpPr>
          <p:nvPr>
            <p:ph type="sldNum" sz="quarter" idx="10"/>
          </p:nvPr>
        </p:nvSpPr>
        <p:spPr/>
        <p:txBody>
          <a:bodyPr/>
          <a:lstStyle/>
          <a:p>
            <a:fld id="{FE2F6E2B-F1D9-47CE-8436-4969A9644256}" type="slidenum">
              <a:rPr lang="fr-FR" smtClean="0"/>
              <a:pPr/>
              <a:t>64</a:t>
            </a:fld>
            <a:endParaRPr lang="fr-FR"/>
          </a:p>
        </p:txBody>
      </p:sp>
    </p:spTree>
    <p:extLst>
      <p:ext uri="{BB962C8B-B14F-4D97-AF65-F5344CB8AC3E}">
        <p14:creationId xmlns:p14="http://schemas.microsoft.com/office/powerpoint/2010/main" val="25632680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D5A5AB-9D22-4354-8089-2AE811D4E282}" type="slidenum">
              <a:rPr lang="en-US" smtClean="0"/>
              <a:t>65</a:t>
            </a:fld>
            <a:endParaRPr lang="en-US"/>
          </a:p>
        </p:txBody>
      </p:sp>
    </p:spTree>
    <p:extLst>
      <p:ext uri="{BB962C8B-B14F-4D97-AF65-F5344CB8AC3E}">
        <p14:creationId xmlns:p14="http://schemas.microsoft.com/office/powerpoint/2010/main" val="11800279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D5A5AB-9D22-4354-8089-2AE811D4E282}" type="slidenum">
              <a:rPr lang="en-US" smtClean="0"/>
              <a:t>66</a:t>
            </a:fld>
            <a:endParaRPr lang="en-US"/>
          </a:p>
        </p:txBody>
      </p:sp>
    </p:spTree>
    <p:extLst>
      <p:ext uri="{BB962C8B-B14F-4D97-AF65-F5344CB8AC3E}">
        <p14:creationId xmlns:p14="http://schemas.microsoft.com/office/powerpoint/2010/main" val="1180027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89D5A5AB-9D22-4354-8089-2AE811D4E282}" type="slidenum">
              <a:rPr lang="en-US" smtClean="0"/>
              <a:t>24</a:t>
            </a:fld>
            <a:endParaRPr lang="en-US"/>
          </a:p>
        </p:txBody>
      </p:sp>
    </p:spTree>
    <p:extLst>
      <p:ext uri="{BB962C8B-B14F-4D97-AF65-F5344CB8AC3E}">
        <p14:creationId xmlns:p14="http://schemas.microsoft.com/office/powerpoint/2010/main" val="7108704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Mesures</a:t>
            </a:r>
            <a:r>
              <a:rPr lang="fr-FR" baseline="0" dirty="0" smtClean="0"/>
              <a:t> spécifiques: accélération max, dénivelé moyen, distance réelle (podomètre)…</a:t>
            </a:r>
            <a:endParaRPr lang="fr-FR" dirty="0"/>
          </a:p>
        </p:txBody>
      </p:sp>
      <p:sp>
        <p:nvSpPr>
          <p:cNvPr id="4" name="Espace réservé du numéro de diapositive 3"/>
          <p:cNvSpPr>
            <a:spLocks noGrp="1"/>
          </p:cNvSpPr>
          <p:nvPr>
            <p:ph type="sldNum" sz="quarter" idx="10"/>
          </p:nvPr>
        </p:nvSpPr>
        <p:spPr/>
        <p:txBody>
          <a:bodyPr/>
          <a:lstStyle/>
          <a:p>
            <a:fld id="{89D5A5AB-9D22-4354-8089-2AE811D4E282}" type="slidenum">
              <a:rPr lang="en-US" smtClean="0"/>
              <a:t>26</a:t>
            </a:fld>
            <a:endParaRPr lang="en-US"/>
          </a:p>
        </p:txBody>
      </p:sp>
    </p:spTree>
    <p:extLst>
      <p:ext uri="{BB962C8B-B14F-4D97-AF65-F5344CB8AC3E}">
        <p14:creationId xmlns:p14="http://schemas.microsoft.com/office/powerpoint/2010/main" val="4094650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fr-FR" dirty="0" smtClean="0"/>
              <a:t>Cette</a:t>
            </a:r>
            <a:r>
              <a:rPr lang="fr-FR" baseline="0" dirty="0" smtClean="0"/>
              <a:t> représentation d’un projet décisionnel possède plusieurs avantages:</a:t>
            </a:r>
          </a:p>
          <a:p>
            <a:pPr marL="628650" lvl="1" indent="-171450">
              <a:buFont typeface="Arial" panose="020B0604020202020204" pitchFamily="34" charset="0"/>
              <a:buChar char="•"/>
            </a:pPr>
            <a:r>
              <a:rPr lang="fr-FR" dirty="0" smtClean="0"/>
              <a:t>Une séparation</a:t>
            </a:r>
            <a:r>
              <a:rPr lang="fr-FR" baseline="0" dirty="0" smtClean="0"/>
              <a:t> des tâches très liée à la modélisation dimensionnelle</a:t>
            </a:r>
          </a:p>
          <a:p>
            <a:pPr marL="628650" lvl="1" indent="-171450">
              <a:buFont typeface="Arial" panose="020B0604020202020204" pitchFamily="34" charset="0"/>
              <a:buChar char="•"/>
            </a:pPr>
            <a:r>
              <a:rPr lang="fr-FR" baseline="0" dirty="0" smtClean="0"/>
              <a:t>La possibilité d’adapter ce cycle au sein d’un projet Agile en utilisant ce premier découpage afin de définir nos itérations.</a:t>
            </a:r>
          </a:p>
          <a:p>
            <a:pPr marL="628650" lvl="1" indent="-171450">
              <a:buFont typeface="Arial" panose="020B0604020202020204" pitchFamily="34" charset="0"/>
              <a:buChar char="•"/>
            </a:pPr>
            <a:r>
              <a:rPr lang="fr-FR" baseline="0" dirty="0" smtClean="0"/>
              <a:t>A chaque nouveau besoin utilisateur, il sera donc possible de chiffrer plus facilement chacune des étapes nécessaires mais aussi d’identifier quelles sont les tâches éventuellement </a:t>
            </a:r>
            <a:r>
              <a:rPr lang="fr-FR" baseline="0" dirty="0" err="1" smtClean="0"/>
              <a:t>parallélisables</a:t>
            </a:r>
            <a:r>
              <a:rPr lang="fr-FR" baseline="0" dirty="0" smtClean="0"/>
              <a:t> et le nombre de ressources qu’il est possible d’attribuer à chaque itération.</a:t>
            </a:r>
          </a:p>
          <a:p>
            <a:pPr marL="628650" lvl="1" indent="-171450">
              <a:buFont typeface="Arial" panose="020B0604020202020204" pitchFamily="34" charset="0"/>
              <a:buChar char="•"/>
            </a:pPr>
            <a:r>
              <a:rPr lang="fr-FR" baseline="0" dirty="0" smtClean="0"/>
              <a:t>Ce cycle de vie s’appuie sur l’utilisation d’un Bus de données représenté grâce à la matrice de bus de notre projet.</a:t>
            </a:r>
          </a:p>
        </p:txBody>
      </p:sp>
      <p:sp>
        <p:nvSpPr>
          <p:cNvPr id="4" name="Slide Number Placeholder 3"/>
          <p:cNvSpPr>
            <a:spLocks noGrp="1"/>
          </p:cNvSpPr>
          <p:nvPr>
            <p:ph type="sldNum" sz="quarter" idx="10"/>
          </p:nvPr>
        </p:nvSpPr>
        <p:spPr/>
        <p:txBody>
          <a:bodyPr/>
          <a:lstStyle/>
          <a:p>
            <a:fld id="{1FA4A8DB-D60C-4187-8617-1D0916E0CEA7}" type="slidenum">
              <a:rPr lang="fr-FR" smtClean="0"/>
              <a:t>31</a:t>
            </a:fld>
            <a:endParaRPr lang="fr-FR"/>
          </a:p>
        </p:txBody>
      </p:sp>
    </p:spTree>
    <p:extLst>
      <p:ext uri="{BB962C8B-B14F-4D97-AF65-F5344CB8AC3E}">
        <p14:creationId xmlns:p14="http://schemas.microsoft.com/office/powerpoint/2010/main" val="1255841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fr-FR" baseline="0" dirty="0" smtClean="0"/>
              <a:t>La représentation du cycle de vie d’un projet, peut être utilisée comme guide de conduite à plusieurs niveaux, dans un premier temps lors du lancement de notre projet, il nous servira de ligne de conduite générale, ce qui nous permettra de mener les premières réflexions de manière cohérente et ordonnée = Estimation gros cailloux du projet et </a:t>
            </a:r>
            <a:r>
              <a:rPr lang="fr-FR" baseline="0" dirty="0" err="1" smtClean="0"/>
              <a:t>Requirement</a:t>
            </a:r>
            <a:r>
              <a:rPr lang="fr-FR" baseline="0" dirty="0" smtClean="0"/>
              <a:t> ( Exigences)</a:t>
            </a:r>
          </a:p>
        </p:txBody>
      </p:sp>
      <p:sp>
        <p:nvSpPr>
          <p:cNvPr id="4" name="Slide Number Placeholder 3"/>
          <p:cNvSpPr>
            <a:spLocks noGrp="1"/>
          </p:cNvSpPr>
          <p:nvPr>
            <p:ph type="sldNum" sz="quarter" idx="10"/>
          </p:nvPr>
        </p:nvSpPr>
        <p:spPr/>
        <p:txBody>
          <a:bodyPr/>
          <a:lstStyle/>
          <a:p>
            <a:fld id="{1FA4A8DB-D60C-4187-8617-1D0916E0CEA7}" type="slidenum">
              <a:rPr lang="fr-FR" smtClean="0"/>
              <a:t>32</a:t>
            </a:fld>
            <a:endParaRPr lang="fr-FR"/>
          </a:p>
        </p:txBody>
      </p:sp>
    </p:spTree>
    <p:extLst>
      <p:ext uri="{BB962C8B-B14F-4D97-AF65-F5344CB8AC3E}">
        <p14:creationId xmlns:p14="http://schemas.microsoft.com/office/powerpoint/2010/main" val="1089891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fr-FR" dirty="0" smtClean="0"/>
              <a:t>Ce</a:t>
            </a:r>
            <a:r>
              <a:rPr lang="fr-FR" baseline="0" dirty="0" smtClean="0"/>
              <a:t> qui nous donnera notre première matrice de bus, fruit de la définition des besoins utilisateurs ainsi que des prémices de notre modélisation dimensionnelle.</a:t>
            </a:r>
          </a:p>
          <a:p>
            <a:r>
              <a:rPr lang="fr-FR" baseline="0" dirty="0" smtClean="0"/>
              <a:t>Cela nous donnera une première vue globale de nos processus métier et des éléments qui les composent, et ainsi obtenir nos premières validations du métier.</a:t>
            </a:r>
          </a:p>
          <a:p>
            <a:endParaRPr lang="fr-FR" dirty="0"/>
          </a:p>
        </p:txBody>
      </p:sp>
      <p:sp>
        <p:nvSpPr>
          <p:cNvPr id="4" name="Slide Number Placeholder 3"/>
          <p:cNvSpPr>
            <a:spLocks noGrp="1"/>
          </p:cNvSpPr>
          <p:nvPr>
            <p:ph type="sldNum" sz="quarter" idx="10"/>
          </p:nvPr>
        </p:nvSpPr>
        <p:spPr/>
        <p:txBody>
          <a:bodyPr/>
          <a:lstStyle/>
          <a:p>
            <a:fld id="{1FA4A8DB-D60C-4187-8617-1D0916E0CEA7}" type="slidenum">
              <a:rPr lang="fr-FR" smtClean="0"/>
              <a:t>33</a:t>
            </a:fld>
            <a:endParaRPr lang="fr-FR"/>
          </a:p>
        </p:txBody>
      </p:sp>
    </p:spTree>
    <p:extLst>
      <p:ext uri="{BB962C8B-B14F-4D97-AF65-F5344CB8AC3E}">
        <p14:creationId xmlns:p14="http://schemas.microsoft.com/office/powerpoint/2010/main" val="37007565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r>
              <a:rPr lang="fr-FR" baseline="0" dirty="0" smtClean="0"/>
              <a:t>Après ce premier débroussaillage, il est nécessaire de passer aux choses concrètes, et donc de descendre à un niveau plus fin dans notre approche.</a:t>
            </a:r>
          </a:p>
          <a:p>
            <a:r>
              <a:rPr lang="fr-FR" baseline="0" dirty="0" smtClean="0"/>
              <a:t>Exigence plus précise des utilisateurs, et donc représentation plus détaillée.</a:t>
            </a:r>
          </a:p>
          <a:p>
            <a:endParaRPr lang="fr-FR" baseline="0" dirty="0" smtClean="0"/>
          </a:p>
          <a:p>
            <a:endParaRPr lang="fr-FR" baseline="0" dirty="0" smtClean="0"/>
          </a:p>
        </p:txBody>
      </p:sp>
      <p:sp>
        <p:nvSpPr>
          <p:cNvPr id="4" name="Slide Number Placeholder 3"/>
          <p:cNvSpPr>
            <a:spLocks noGrp="1"/>
          </p:cNvSpPr>
          <p:nvPr>
            <p:ph type="sldNum" sz="quarter" idx="10"/>
          </p:nvPr>
        </p:nvSpPr>
        <p:spPr/>
        <p:txBody>
          <a:bodyPr/>
          <a:lstStyle/>
          <a:p>
            <a:fld id="{1FA4A8DB-D60C-4187-8617-1D0916E0CEA7}" type="slidenum">
              <a:rPr lang="fr-FR" smtClean="0"/>
              <a:t>34</a:t>
            </a:fld>
            <a:endParaRPr lang="fr-FR"/>
          </a:p>
        </p:txBody>
      </p:sp>
    </p:spTree>
    <p:extLst>
      <p:ext uri="{BB962C8B-B14F-4D97-AF65-F5344CB8AC3E}">
        <p14:creationId xmlns:p14="http://schemas.microsoft.com/office/powerpoint/2010/main" val="41095205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Cette représentation</a:t>
            </a:r>
            <a:r>
              <a:rPr lang="fr-FR" baseline="0" dirty="0" smtClean="0"/>
              <a:t> de notre matrice de bus en version plus détaillée nous permet de retrouver nos processus métier, mais permet aussi maintenant de voir quels sont les tables de faits impactées par ces processus ainsi que leur granularité et fait. Tout cela nous permet d’avoir une estimation très rapide de ce que nous avons à disposition pour répondre au besoin de notre utilisateur. </a:t>
            </a:r>
            <a:endParaRPr lang="fr-FR" dirty="0" smtClean="0"/>
          </a:p>
          <a:p>
            <a:r>
              <a:rPr lang="fr-FR" dirty="0" smtClean="0"/>
              <a:t>Grace à</a:t>
            </a:r>
            <a:r>
              <a:rPr lang="fr-FR" baseline="0" dirty="0" smtClean="0"/>
              <a:t> cette représentation, les dépendances entre chaque processus et donc le chiffrage est facilité. </a:t>
            </a:r>
          </a:p>
          <a:p>
            <a:r>
              <a:rPr lang="fr-FR" baseline="0" dirty="0" smtClean="0"/>
              <a:t>De plus, cette représentation force la transparence au sein de l’équipe sur le développement de dimensions conformes, comment justifier la présence de 3 dimensions produit au sein de ce schéma ?</a:t>
            </a:r>
          </a:p>
          <a:p>
            <a:endParaRPr lang="fr-FR" baseline="0" dirty="0" smtClean="0"/>
          </a:p>
          <a:p>
            <a:endParaRPr lang="fr-FR" dirty="0"/>
          </a:p>
        </p:txBody>
      </p:sp>
      <p:sp>
        <p:nvSpPr>
          <p:cNvPr id="4" name="Slide Number Placeholder 3"/>
          <p:cNvSpPr>
            <a:spLocks noGrp="1"/>
          </p:cNvSpPr>
          <p:nvPr>
            <p:ph type="sldNum" sz="quarter" idx="10"/>
          </p:nvPr>
        </p:nvSpPr>
        <p:spPr/>
        <p:txBody>
          <a:bodyPr/>
          <a:lstStyle/>
          <a:p>
            <a:fld id="{89D5A5AB-9D22-4354-8089-2AE811D4E282}" type="slidenum">
              <a:rPr lang="en-US" smtClean="0"/>
              <a:t>35</a:t>
            </a:fld>
            <a:endParaRPr lang="en-US"/>
          </a:p>
        </p:txBody>
      </p:sp>
    </p:spTree>
    <p:extLst>
      <p:ext uri="{BB962C8B-B14F-4D97-AF65-F5344CB8AC3E}">
        <p14:creationId xmlns:p14="http://schemas.microsoft.com/office/powerpoint/2010/main" val="403801560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FR" dirty="0" smtClean="0"/>
              <a:t>En</a:t>
            </a:r>
            <a:r>
              <a:rPr lang="fr-FR" baseline="0" dirty="0" smtClean="0"/>
              <a:t> conclusion ces représentations sont des outils qui vous permettent d’organiser vos projets de façon plus cohérente et efficace en évitant les écueils connus que sont:</a:t>
            </a:r>
          </a:p>
          <a:p>
            <a:endParaRPr lang="fr-FR" baseline="0" dirty="0" smtClean="0"/>
          </a:p>
          <a:p>
            <a:r>
              <a:rPr lang="fr-FR" baseline="0" dirty="0" smtClean="0"/>
              <a:t>- L’absence de dimensions conformes, due au travail en silo des développeurs qui vont chacun créer leur représentation de l’information</a:t>
            </a:r>
          </a:p>
          <a:p>
            <a:pPr marL="171450" indent="-171450">
              <a:buFontTx/>
              <a:buChar char="-"/>
            </a:pPr>
            <a:r>
              <a:rPr lang="fr-FR" dirty="0" smtClean="0"/>
              <a:t>Le</a:t>
            </a:r>
            <a:r>
              <a:rPr lang="fr-FR" baseline="0" dirty="0" smtClean="0"/>
              <a:t> manque de réflexion sur l’architecture, non, il n’est pas possible de mettre </a:t>
            </a:r>
            <a:r>
              <a:rPr lang="fr-FR" baseline="0" dirty="0" err="1" smtClean="0"/>
              <a:t>sharepoint</a:t>
            </a:r>
            <a:r>
              <a:rPr lang="fr-FR" baseline="0" dirty="0" smtClean="0"/>
              <a:t> + </a:t>
            </a:r>
            <a:r>
              <a:rPr lang="fr-FR" baseline="0" dirty="0" err="1" smtClean="0"/>
              <a:t>sql</a:t>
            </a:r>
            <a:r>
              <a:rPr lang="fr-FR" baseline="0" dirty="0" smtClean="0"/>
              <a:t> + un cube sur un server avec 2 go de ram</a:t>
            </a:r>
          </a:p>
          <a:p>
            <a:pPr marL="171450" indent="-171450">
              <a:buFontTx/>
              <a:buChar char="-"/>
            </a:pPr>
            <a:r>
              <a:rPr lang="fr-FR" dirty="0" smtClean="0"/>
              <a:t>Le</a:t>
            </a:r>
            <a:r>
              <a:rPr lang="fr-FR" baseline="0" dirty="0" smtClean="0"/>
              <a:t> manque de visibilité sur les </a:t>
            </a:r>
            <a:r>
              <a:rPr lang="fr-FR" i="1" dirty="0" smtClean="0"/>
              <a:t>contraintes d'antériorité,</a:t>
            </a:r>
            <a:r>
              <a:rPr lang="fr-FR" i="1" baseline="0" dirty="0" smtClean="0"/>
              <a:t> tout n’est pas </a:t>
            </a:r>
            <a:r>
              <a:rPr lang="fr-FR" i="1" baseline="0" dirty="0" err="1" smtClean="0"/>
              <a:t>parrallélisable</a:t>
            </a:r>
            <a:r>
              <a:rPr lang="fr-FR" i="1" baseline="0" dirty="0" smtClean="0"/>
              <a:t>.</a:t>
            </a:r>
          </a:p>
          <a:p>
            <a:pPr marL="171450" indent="-171450">
              <a:buFontTx/>
              <a:buChar char="-"/>
            </a:pPr>
            <a:endParaRPr lang="fr-FR" i="1" baseline="0" dirty="0" smtClean="0"/>
          </a:p>
          <a:p>
            <a:pPr marL="171450" indent="-171450">
              <a:buFontTx/>
              <a:buChar char="-"/>
            </a:pPr>
            <a:endParaRPr lang="fr-FR" dirty="0"/>
          </a:p>
        </p:txBody>
      </p:sp>
      <p:sp>
        <p:nvSpPr>
          <p:cNvPr id="4" name="Slide Number Placeholder 3"/>
          <p:cNvSpPr>
            <a:spLocks noGrp="1"/>
          </p:cNvSpPr>
          <p:nvPr>
            <p:ph type="sldNum" sz="quarter" idx="10"/>
          </p:nvPr>
        </p:nvSpPr>
        <p:spPr/>
        <p:txBody>
          <a:bodyPr/>
          <a:lstStyle/>
          <a:p>
            <a:fld id="{89D5A5AB-9D22-4354-8089-2AE811D4E282}" type="slidenum">
              <a:rPr lang="en-US" smtClean="0"/>
              <a:t>36</a:t>
            </a:fld>
            <a:endParaRPr lang="en-US"/>
          </a:p>
        </p:txBody>
      </p:sp>
    </p:spTree>
    <p:extLst>
      <p:ext uri="{BB962C8B-B14F-4D97-AF65-F5344CB8AC3E}">
        <p14:creationId xmlns:p14="http://schemas.microsoft.com/office/powerpoint/2010/main" val="393157342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jpe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14.png"/></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jpeg"/><Relationship Id="rId7" Type="http://schemas.openxmlformats.org/officeDocument/2006/relationships/image" Target="../media/image20.png"/><Relationship Id="rId2" Type="http://schemas.openxmlformats.org/officeDocument/2006/relationships/image" Target="../media/image15.png"/><Relationship Id="rId1" Type="http://schemas.openxmlformats.org/officeDocument/2006/relationships/slideMaster" Target="../slideMasters/slideMaster1.xml"/><Relationship Id="rId6" Type="http://schemas.openxmlformats.org/officeDocument/2006/relationships/image" Target="../media/image19.jp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gif"/></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6.jpg"/><Relationship Id="rId1" Type="http://schemas.openxmlformats.org/officeDocument/2006/relationships/slideMaster" Target="../slideMasters/slideMaster2.xml"/><Relationship Id="rId6" Type="http://schemas.openxmlformats.org/officeDocument/2006/relationships/image" Target="../media/image27.png"/><Relationship Id="rId5" Type="http://schemas.openxmlformats.org/officeDocument/2006/relationships/image" Target="../media/image25.jpeg"/><Relationship Id="rId4" Type="http://schemas.openxmlformats.org/officeDocument/2006/relationships/image" Target="../media/image6.jpe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8.jpg"/><Relationship Id="rId1" Type="http://schemas.openxmlformats.org/officeDocument/2006/relationships/slideMaster" Target="../slideMasters/slideMaster2.xml"/><Relationship Id="rId6" Type="http://schemas.openxmlformats.org/officeDocument/2006/relationships/image" Target="../media/image27.png"/><Relationship Id="rId5" Type="http://schemas.openxmlformats.org/officeDocument/2006/relationships/image" Target="../media/image25.jpeg"/><Relationship Id="rId4" Type="http://schemas.openxmlformats.org/officeDocument/2006/relationships/image" Target="../media/image6.jpe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29.jpg"/><Relationship Id="rId1" Type="http://schemas.openxmlformats.org/officeDocument/2006/relationships/slideMaster" Target="../slideMasters/slideMaster2.xml"/><Relationship Id="rId6" Type="http://schemas.openxmlformats.org/officeDocument/2006/relationships/image" Target="../media/image27.png"/><Relationship Id="rId5" Type="http://schemas.openxmlformats.org/officeDocument/2006/relationships/image" Target="../media/image25.jpeg"/><Relationship Id="rId4" Type="http://schemas.openxmlformats.org/officeDocument/2006/relationships/image" Target="../media/image6.jpe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0.jpg"/><Relationship Id="rId1" Type="http://schemas.openxmlformats.org/officeDocument/2006/relationships/slideMaster" Target="../slideMasters/slideMaster2.xml"/><Relationship Id="rId6" Type="http://schemas.openxmlformats.org/officeDocument/2006/relationships/image" Target="../media/image27.png"/><Relationship Id="rId5" Type="http://schemas.openxmlformats.org/officeDocument/2006/relationships/image" Target="../media/image25.jpeg"/><Relationship Id="rId4" Type="http://schemas.openxmlformats.org/officeDocument/2006/relationships/image" Target="../media/image6.jpe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1.jpg"/><Relationship Id="rId1" Type="http://schemas.openxmlformats.org/officeDocument/2006/relationships/slideMaster" Target="../slideMasters/slideMaster2.xml"/><Relationship Id="rId6" Type="http://schemas.openxmlformats.org/officeDocument/2006/relationships/image" Target="../media/image27.png"/><Relationship Id="rId5" Type="http://schemas.openxmlformats.org/officeDocument/2006/relationships/image" Target="../media/image25.jpeg"/><Relationship Id="rId4" Type="http://schemas.openxmlformats.org/officeDocument/2006/relationships/image" Target="../media/image6.jpe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32.jpg"/><Relationship Id="rId1" Type="http://schemas.openxmlformats.org/officeDocument/2006/relationships/slideMaster" Target="../slideMasters/slideMaster2.xml"/><Relationship Id="rId5" Type="http://schemas.openxmlformats.org/officeDocument/2006/relationships/image" Target="../media/image14.png"/><Relationship Id="rId4" Type="http://schemas.openxmlformats.org/officeDocument/2006/relationships/image" Target="../media/image13.jpe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4.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7.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8.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9.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0.jp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png"/><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23736" y="685800"/>
            <a:ext cx="6096528" cy="3048264"/>
          </a:xfrm>
          <a:prstGeom prst="rect">
            <a:avLst/>
          </a:prstGeom>
        </p:spPr>
      </p:pic>
      <p:sp>
        <p:nvSpPr>
          <p:cNvPr id="4" name="ZoneTexte 2"/>
          <p:cNvSpPr txBox="1"/>
          <p:nvPr userDrawn="1"/>
        </p:nvSpPr>
        <p:spPr>
          <a:xfrm>
            <a:off x="2584564" y="4038600"/>
            <a:ext cx="3974871" cy="461665"/>
          </a:xfrm>
          <a:prstGeom prst="rect">
            <a:avLst/>
          </a:prstGeom>
          <a:noFill/>
        </p:spPr>
        <p:txBody>
          <a:bodyPr wrap="none" rtlCol="0">
            <a:spAutoFit/>
          </a:bodyPr>
          <a:lstStyle/>
          <a:p>
            <a:r>
              <a:rPr lang="fr-FR" sz="2400" b="1" dirty="0" smtClean="0">
                <a:solidFill>
                  <a:schemeClr val="bg2">
                    <a:lumMod val="25000"/>
                  </a:schemeClr>
                </a:solidFill>
                <a:effectLst/>
              </a:rPr>
              <a:t>Rejoignez la Communauté</a:t>
            </a:r>
            <a:endParaRPr lang="fr-FR" sz="2400" b="1" dirty="0">
              <a:solidFill>
                <a:schemeClr val="bg2">
                  <a:lumMod val="25000"/>
                </a:schemeClr>
              </a:solidFill>
              <a:effectLst/>
            </a:endParaRPr>
          </a:p>
        </p:txBody>
      </p:sp>
    </p:spTree>
    <p:extLst>
      <p:ext uri="{BB962C8B-B14F-4D97-AF65-F5344CB8AC3E}">
        <p14:creationId xmlns:p14="http://schemas.microsoft.com/office/powerpoint/2010/main" val="50996029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457200" y="914400"/>
            <a:ext cx="396240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457200" y="1600200"/>
            <a:ext cx="3962400" cy="4525963"/>
          </a:xfrm>
        </p:spPr>
        <p:txBody>
          <a:bodyPr/>
          <a:lstStyle>
            <a:lvl1pPr>
              <a:defRPr sz="2400"/>
            </a:lvl1pPr>
            <a:lvl2pPr>
              <a:defRPr sz="1700"/>
            </a:lvl2pPr>
            <a:lvl3pPr>
              <a:defRPr sz="1400"/>
            </a:lvl3pPr>
            <a:lvl4pPr>
              <a:defRPr sz="1200"/>
            </a:lvl4pPr>
            <a:lvl5pPr>
              <a:defRPr sz="12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4648200" y="914400"/>
            <a:ext cx="403860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4648200" y="1600200"/>
            <a:ext cx="4038600" cy="4525963"/>
          </a:xfrm>
        </p:spPr>
        <p:txBody>
          <a:bodyPr/>
          <a:lstStyle>
            <a:lvl1pPr>
              <a:defRPr sz="2400"/>
            </a:lvl1pPr>
            <a:lvl2pPr>
              <a:defRPr sz="1700"/>
            </a:lvl2pPr>
            <a:lvl3pPr>
              <a:defRPr sz="1400"/>
            </a:lvl3pPr>
            <a:lvl4pPr>
              <a:defRPr sz="1200"/>
            </a:lvl4pPr>
            <a:lvl5pPr>
              <a:defRPr sz="12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438910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ode Sa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a:p>
        </p:txBody>
      </p:sp>
      <p:sp>
        <p:nvSpPr>
          <p:cNvPr id="7" name="Text Placeholder 2"/>
          <p:cNvSpPr>
            <a:spLocks noGrp="1"/>
          </p:cNvSpPr>
          <p:nvPr>
            <p:ph idx="1"/>
          </p:nvPr>
        </p:nvSpPr>
        <p:spPr>
          <a:xfrm>
            <a:off x="457200" y="990600"/>
            <a:ext cx="8229600" cy="5181600"/>
          </a:xfrm>
          <a:prstGeom prst="rect">
            <a:avLst/>
          </a:prstGeom>
        </p:spPr>
        <p:txBody>
          <a:bodyPr vert="horz" lIns="91440" tIns="45720" rIns="91440" bIns="45720" rtlCol="0">
            <a:normAutofit/>
          </a:bodyPr>
          <a:lstStyle>
            <a:lvl1pPr marL="457200" indent="-457200">
              <a:buFont typeface="+mj-lt"/>
              <a:buAutoNum type="arabicPeriod"/>
              <a:defRPr sz="2800">
                <a:latin typeface="Consolas" pitchFamily="49" charset="0"/>
                <a:cs typeface="Consolas" pitchFamily="49" charset="0"/>
              </a:defRPr>
            </a:lvl1pPr>
            <a:lvl2pPr marL="617220" indent="-342900">
              <a:buFont typeface="+mj-lt"/>
              <a:buAutoNum type="arabicPeriod"/>
              <a:defRPr>
                <a:latin typeface="Consolas" pitchFamily="49" charset="0"/>
                <a:cs typeface="Consolas" pitchFamily="49" charset="0"/>
              </a:defRPr>
            </a:lvl2pPr>
            <a:lvl3pPr marL="845820" indent="-342900">
              <a:buFont typeface="+mj-lt"/>
              <a:buAutoNum type="arabicPeriod"/>
              <a:defRPr>
                <a:latin typeface="Consolas" pitchFamily="49" charset="0"/>
                <a:cs typeface="Consolas" pitchFamily="49" charset="0"/>
              </a:defRPr>
            </a:lvl3pPr>
            <a:lvl4pPr marL="960120" indent="-228600">
              <a:buFont typeface="+mj-lt"/>
              <a:buAutoNum type="arabicPeriod"/>
              <a:defRPr>
                <a:latin typeface="Consolas" pitchFamily="49" charset="0"/>
                <a:cs typeface="Consolas" pitchFamily="49" charset="0"/>
              </a:defRPr>
            </a:lvl4pPr>
            <a:lvl5pPr marL="1188720" indent="-228600">
              <a:buFont typeface="+mj-lt"/>
              <a:buAutoNum type="arabicPeriod"/>
              <a:defRPr>
                <a:latin typeface="Consolas" pitchFamily="49" charset="0"/>
                <a:cs typeface="Consolas" pitchFamily="49" charset="0"/>
              </a:defRPr>
            </a:lvl5pPr>
          </a:lstStyle>
          <a:p>
            <a:pPr lvl="0"/>
            <a:r>
              <a:rPr lang="fr-FR" smtClean="0"/>
              <a:t>Modifiez les styles du texte du masque</a:t>
            </a:r>
          </a:p>
        </p:txBody>
      </p:sp>
    </p:spTree>
    <p:extLst>
      <p:ext uri="{BB962C8B-B14F-4D97-AF65-F5344CB8AC3E}">
        <p14:creationId xmlns:p14="http://schemas.microsoft.com/office/powerpoint/2010/main" val="3666601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ack Cov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10" name="ZoneTexte 3"/>
          <p:cNvSpPr txBox="1"/>
          <p:nvPr userDrawn="1"/>
        </p:nvSpPr>
        <p:spPr>
          <a:xfrm>
            <a:off x="2350559" y="3505200"/>
            <a:ext cx="4442883" cy="830997"/>
          </a:xfrm>
          <a:prstGeom prst="rect">
            <a:avLst/>
          </a:prstGeom>
          <a:noFill/>
        </p:spPr>
        <p:txBody>
          <a:bodyPr wrap="none" rtlCol="0">
            <a:spAutoFit/>
          </a:bodyPr>
          <a:lstStyle/>
          <a:p>
            <a:r>
              <a:rPr lang="fr-FR" sz="2400" b="1" dirty="0" smtClean="0">
                <a:solidFill>
                  <a:schemeClr val="bg2">
                    <a:lumMod val="25000"/>
                  </a:schemeClr>
                </a:solidFill>
                <a:effectLst/>
              </a:rPr>
              <a:t>Continuez l’expérience</a:t>
            </a:r>
            <a:r>
              <a:rPr lang="fr-FR" sz="2400" b="1" baseline="0" dirty="0" smtClean="0">
                <a:solidFill>
                  <a:schemeClr val="bg2">
                    <a:lumMod val="25000"/>
                  </a:schemeClr>
                </a:solidFill>
                <a:effectLst/>
              </a:rPr>
              <a:t> online</a:t>
            </a:r>
          </a:p>
          <a:p>
            <a:pPr algn="ctr"/>
            <a:r>
              <a:rPr lang="fr-FR" sz="2400" b="1" dirty="0" smtClean="0">
                <a:solidFill>
                  <a:schemeClr val="bg2">
                    <a:lumMod val="25000"/>
                  </a:schemeClr>
                </a:solidFill>
                <a:effectLst/>
              </a:rPr>
              <a:t>Rejoignez la Communauté</a:t>
            </a:r>
            <a:endParaRPr lang="fr-FR" sz="2400" b="1" dirty="0">
              <a:solidFill>
                <a:schemeClr val="bg2">
                  <a:lumMod val="25000"/>
                </a:schemeClr>
              </a:solidFill>
              <a:effectLst/>
            </a:endParaRPr>
          </a:p>
        </p:txBody>
      </p:sp>
      <p:grpSp>
        <p:nvGrpSpPr>
          <p:cNvPr id="11" name="Group 10"/>
          <p:cNvGrpSpPr/>
          <p:nvPr userDrawn="1"/>
        </p:nvGrpSpPr>
        <p:grpSpPr>
          <a:xfrm>
            <a:off x="2404717" y="1478692"/>
            <a:ext cx="4334567" cy="1650524"/>
            <a:chOff x="2510735" y="1478692"/>
            <a:chExt cx="4334567" cy="1650524"/>
          </a:xfrm>
        </p:grpSpPr>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510735" y="1478692"/>
              <a:ext cx="1650524" cy="1650524"/>
            </a:xfrm>
            <a:prstGeom prst="rect">
              <a:avLst/>
            </a:prstGeom>
          </p:spPr>
        </p:pic>
        <p:pic>
          <p:nvPicPr>
            <p:cNvPr id="13" name="Picture 1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76542" y="2157900"/>
              <a:ext cx="2668760" cy="927331"/>
            </a:xfrm>
            <a:prstGeom prst="rect">
              <a:avLst/>
            </a:prstGeom>
          </p:spPr>
        </p:pic>
        <p:pic>
          <p:nvPicPr>
            <p:cNvPr id="14" name="Picture 13"/>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4176542" y="1524000"/>
              <a:ext cx="2668760" cy="564647"/>
            </a:xfrm>
            <a:prstGeom prst="rect">
              <a:avLst/>
            </a:prstGeom>
          </p:spPr>
        </p:pic>
      </p:grpSp>
    </p:spTree>
    <p:extLst>
      <p:ext uri="{BB962C8B-B14F-4D97-AF65-F5344CB8AC3E}">
        <p14:creationId xmlns:p14="http://schemas.microsoft.com/office/powerpoint/2010/main" val="42256022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4" name="ZoneTexte 3"/>
          <p:cNvSpPr txBox="1"/>
          <p:nvPr userDrawn="1"/>
        </p:nvSpPr>
        <p:spPr>
          <a:xfrm>
            <a:off x="2350559" y="3588603"/>
            <a:ext cx="4442883" cy="830997"/>
          </a:xfrm>
          <a:prstGeom prst="rect">
            <a:avLst/>
          </a:prstGeom>
          <a:noFill/>
        </p:spPr>
        <p:txBody>
          <a:bodyPr wrap="none" rtlCol="0">
            <a:spAutoFit/>
          </a:bodyPr>
          <a:lstStyle/>
          <a:p>
            <a:r>
              <a:rPr lang="fr-FR" sz="2400" b="1" dirty="0" smtClean="0">
                <a:solidFill>
                  <a:schemeClr val="bg2">
                    <a:lumMod val="25000"/>
                  </a:schemeClr>
                </a:solidFill>
                <a:effectLst/>
              </a:rPr>
              <a:t>Continuez l’expérience</a:t>
            </a:r>
            <a:r>
              <a:rPr lang="fr-FR" sz="2400" b="1" baseline="0" dirty="0" smtClean="0">
                <a:solidFill>
                  <a:schemeClr val="bg2">
                    <a:lumMod val="25000"/>
                  </a:schemeClr>
                </a:solidFill>
                <a:effectLst/>
              </a:rPr>
              <a:t> online</a:t>
            </a:r>
          </a:p>
          <a:p>
            <a:pPr algn="ctr"/>
            <a:r>
              <a:rPr lang="fr-FR" sz="2400" b="1" dirty="0" smtClean="0">
                <a:solidFill>
                  <a:schemeClr val="bg2">
                    <a:lumMod val="25000"/>
                  </a:schemeClr>
                </a:solidFill>
                <a:effectLst/>
              </a:rPr>
              <a:t>Rejoignez la Communauté</a:t>
            </a:r>
            <a:endParaRPr lang="fr-FR" sz="2400" b="1" dirty="0">
              <a:solidFill>
                <a:schemeClr val="bg2">
                  <a:lumMod val="25000"/>
                </a:schemeClr>
              </a:solidFill>
              <a:effectLst/>
            </a:endParaRPr>
          </a:p>
        </p:txBody>
      </p:sp>
      <p:grpSp>
        <p:nvGrpSpPr>
          <p:cNvPr id="8" name="Group 7"/>
          <p:cNvGrpSpPr/>
          <p:nvPr userDrawn="1"/>
        </p:nvGrpSpPr>
        <p:grpSpPr>
          <a:xfrm>
            <a:off x="2404717" y="1562095"/>
            <a:ext cx="4334567" cy="1650524"/>
            <a:chOff x="2510735" y="1478692"/>
            <a:chExt cx="4334567" cy="1650524"/>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510735" y="1478692"/>
              <a:ext cx="1650524" cy="1650524"/>
            </a:xfrm>
            <a:prstGeom prst="rect">
              <a:avLst/>
            </a:prstGeom>
          </p:spPr>
        </p:pic>
        <p:pic>
          <p:nvPicPr>
            <p:cNvPr id="6" name="Picture 5"/>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176542" y="2157900"/>
              <a:ext cx="2668760" cy="927331"/>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76542" y="1524000"/>
              <a:ext cx="2668760" cy="564647"/>
            </a:xfrm>
            <a:prstGeom prst="rect">
              <a:avLst/>
            </a:prstGeom>
          </p:spPr>
        </p:pic>
      </p:grpSp>
    </p:spTree>
    <p:extLst>
      <p:ext uri="{BB962C8B-B14F-4D97-AF65-F5344CB8AC3E}">
        <p14:creationId xmlns:p14="http://schemas.microsoft.com/office/powerpoint/2010/main" val="39426818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3" name="ZoneTexte 2"/>
          <p:cNvSpPr txBox="1"/>
          <p:nvPr userDrawn="1"/>
        </p:nvSpPr>
        <p:spPr>
          <a:xfrm>
            <a:off x="0" y="131628"/>
            <a:ext cx="4285981" cy="584775"/>
          </a:xfrm>
          <a:prstGeom prst="rect">
            <a:avLst/>
          </a:prstGeom>
          <a:noFill/>
        </p:spPr>
        <p:txBody>
          <a:bodyPr wrap="none" rtlCol="0">
            <a:spAutoFit/>
          </a:bodyPr>
          <a:lstStyle/>
          <a:p>
            <a:r>
              <a:rPr lang="fr-FR" sz="3200" b="1" dirty="0" smtClean="0"/>
              <a:t>Merci à nos Sponsors</a:t>
            </a:r>
            <a:endParaRPr lang="fr-FR" sz="3200" b="1" dirty="0"/>
          </a:p>
        </p:txBody>
      </p:sp>
      <p:sp>
        <p:nvSpPr>
          <p:cNvPr id="13" name="ZoneTexte 12"/>
          <p:cNvSpPr txBox="1"/>
          <p:nvPr userDrawn="1"/>
        </p:nvSpPr>
        <p:spPr>
          <a:xfrm>
            <a:off x="3205643" y="537402"/>
            <a:ext cx="5938357" cy="461665"/>
          </a:xfrm>
          <a:prstGeom prst="rect">
            <a:avLst/>
          </a:prstGeom>
          <a:noFill/>
        </p:spPr>
        <p:txBody>
          <a:bodyPr wrap="none" rtlCol="0">
            <a:spAutoFit/>
          </a:bodyPr>
          <a:lstStyle/>
          <a:p>
            <a:r>
              <a:rPr lang="fr-FR" sz="2400" b="1" dirty="0" smtClean="0">
                <a:solidFill>
                  <a:schemeClr val="tx1">
                    <a:lumMod val="75000"/>
                  </a:schemeClr>
                </a:solidFill>
              </a:rPr>
              <a:t>Rencontrez les dans l’espace partenaires</a:t>
            </a:r>
            <a:endParaRPr lang="fr-FR" sz="2400" b="1" dirty="0">
              <a:solidFill>
                <a:schemeClr val="tx1">
                  <a:lumMod val="75000"/>
                </a:scheme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43665" y="1525910"/>
            <a:ext cx="3545482" cy="1304182"/>
          </a:xfrm>
          <a:prstGeom prst="rect">
            <a:avLst/>
          </a:prstGeom>
        </p:spPr>
      </p:pic>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86400" y="1447800"/>
            <a:ext cx="1600200" cy="1294031"/>
          </a:xfrm>
          <a:prstGeom prst="rect">
            <a:avLst/>
          </a:prstGeom>
        </p:spPr>
      </p:pic>
      <p:sp>
        <p:nvSpPr>
          <p:cNvPr id="15" name="TextBox 14"/>
          <p:cNvSpPr txBox="1"/>
          <p:nvPr userDrawn="1"/>
        </p:nvSpPr>
        <p:spPr>
          <a:xfrm>
            <a:off x="0" y="1225791"/>
            <a:ext cx="2384114" cy="400110"/>
          </a:xfrm>
          <a:prstGeom prst="rect">
            <a:avLst/>
          </a:prstGeom>
          <a:noFill/>
        </p:spPr>
        <p:txBody>
          <a:bodyPr wrap="none" rtlCol="0">
            <a:spAutoFit/>
          </a:bodyPr>
          <a:lstStyle/>
          <a:p>
            <a:r>
              <a:rPr lang="fr-FR" sz="2000" b="0" dirty="0" smtClean="0"/>
              <a:t>Sponsors </a:t>
            </a:r>
            <a:r>
              <a:rPr lang="fr-FR" sz="2000" b="1" dirty="0" err="1" smtClean="0"/>
              <a:t>Platinum</a:t>
            </a:r>
            <a:endParaRPr lang="fr-FR" sz="2000" b="1" dirty="0"/>
          </a:p>
        </p:txBody>
      </p:sp>
      <p:sp>
        <p:nvSpPr>
          <p:cNvPr id="16" name="TextBox 15"/>
          <p:cNvSpPr txBox="1"/>
          <p:nvPr userDrawn="1"/>
        </p:nvSpPr>
        <p:spPr>
          <a:xfrm>
            <a:off x="0" y="2971800"/>
            <a:ext cx="1869551" cy="400110"/>
          </a:xfrm>
          <a:prstGeom prst="rect">
            <a:avLst/>
          </a:prstGeom>
          <a:noFill/>
        </p:spPr>
        <p:txBody>
          <a:bodyPr wrap="none" rtlCol="0">
            <a:spAutoFit/>
          </a:bodyPr>
          <a:lstStyle/>
          <a:p>
            <a:r>
              <a:rPr lang="fr-FR" sz="2000" b="0" dirty="0" smtClean="0"/>
              <a:t>Sponsors </a:t>
            </a:r>
            <a:r>
              <a:rPr lang="fr-FR" sz="2000" b="1" dirty="0" smtClean="0"/>
              <a:t>Gold</a:t>
            </a:r>
            <a:endParaRPr lang="fr-FR" sz="2000" b="1"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10957" y="3556802"/>
            <a:ext cx="1973157" cy="470276"/>
          </a:xfrm>
          <a:prstGeom prst="rect">
            <a:avLst/>
          </a:prstGeom>
        </p:spPr>
      </p:pic>
      <p:pic>
        <p:nvPicPr>
          <p:cNvPr id="19" name="Picture 18"/>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3575471" y="3557641"/>
            <a:ext cx="1879598" cy="490053"/>
          </a:xfrm>
          <a:prstGeom prst="rect">
            <a:avLst/>
          </a:prstGeom>
        </p:spPr>
      </p:pic>
      <p:pic>
        <p:nvPicPr>
          <p:cNvPr id="20" name="Picture 1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6646427" y="3518614"/>
            <a:ext cx="2025385" cy="546653"/>
          </a:xfrm>
          <a:prstGeom prst="rect">
            <a:avLst/>
          </a:prstGeom>
        </p:spPr>
      </p:pic>
      <p:pic>
        <p:nvPicPr>
          <p:cNvPr id="22" name="Picture 21"/>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5036398" y="4101008"/>
            <a:ext cx="1902381" cy="1003618"/>
          </a:xfrm>
          <a:prstGeom prst="rect">
            <a:avLst/>
          </a:prstGeom>
        </p:spPr>
      </p:pic>
      <p:pic>
        <p:nvPicPr>
          <p:cNvPr id="12" name="Picture 11"/>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2500634" y="4267200"/>
            <a:ext cx="958316" cy="705103"/>
          </a:xfrm>
          <a:prstGeom prst="rect">
            <a:avLst/>
          </a:prstGeom>
        </p:spPr>
      </p:pic>
      <p:grpSp>
        <p:nvGrpSpPr>
          <p:cNvPr id="4" name="Group 3"/>
          <p:cNvGrpSpPr/>
          <p:nvPr userDrawn="1"/>
        </p:nvGrpSpPr>
        <p:grpSpPr>
          <a:xfrm>
            <a:off x="2098926" y="5791200"/>
            <a:ext cx="4946149" cy="532353"/>
            <a:chOff x="2369051" y="5786950"/>
            <a:chExt cx="4946149" cy="532353"/>
          </a:xfrm>
        </p:grpSpPr>
        <p:pic>
          <p:nvPicPr>
            <p:cNvPr id="21" name="Picture 20"/>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5758758" y="5856245"/>
              <a:ext cx="1556442" cy="392155"/>
            </a:xfrm>
            <a:prstGeom prst="rect">
              <a:avLst/>
            </a:prstGeom>
          </p:spPr>
        </p:pic>
        <p:pic>
          <p:nvPicPr>
            <p:cNvPr id="23" name="Picture 22"/>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2369051" y="5803884"/>
              <a:ext cx="1288549" cy="515419"/>
            </a:xfrm>
            <a:prstGeom prst="rect">
              <a:avLst/>
            </a:prstGeom>
          </p:spPr>
        </p:pic>
        <p:pic>
          <p:nvPicPr>
            <p:cNvPr id="17" name="Picture 1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4070122" y="5786950"/>
              <a:ext cx="1276113" cy="359876"/>
            </a:xfrm>
            <a:prstGeom prst="rect">
              <a:avLst/>
            </a:prstGeom>
          </p:spPr>
        </p:pic>
      </p:grpSp>
      <p:sp>
        <p:nvSpPr>
          <p:cNvPr id="24" name="TextBox 23"/>
          <p:cNvSpPr txBox="1"/>
          <p:nvPr userDrawn="1"/>
        </p:nvSpPr>
        <p:spPr>
          <a:xfrm>
            <a:off x="-48443" y="5257800"/>
            <a:ext cx="1966436" cy="400110"/>
          </a:xfrm>
          <a:prstGeom prst="rect">
            <a:avLst/>
          </a:prstGeom>
          <a:noFill/>
        </p:spPr>
        <p:txBody>
          <a:bodyPr wrap="none" rtlCol="0">
            <a:spAutoFit/>
          </a:bodyPr>
          <a:lstStyle/>
          <a:p>
            <a:r>
              <a:rPr lang="fr-FR" sz="2000" b="0" dirty="0" smtClean="0"/>
              <a:t>Sponsors </a:t>
            </a:r>
            <a:r>
              <a:rPr lang="fr-FR" sz="2000" b="1" dirty="0" err="1" smtClean="0"/>
              <a:t>Silver</a:t>
            </a:r>
            <a:endParaRPr lang="fr-FR" sz="2000" b="1" dirty="0"/>
          </a:p>
        </p:txBody>
      </p:sp>
    </p:spTree>
    <p:extLst>
      <p:ext uri="{BB962C8B-B14F-4D97-AF65-F5344CB8AC3E}">
        <p14:creationId xmlns:p14="http://schemas.microsoft.com/office/powerpoint/2010/main" val="265960845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222573442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ctrTitle"/>
          </p:nvPr>
        </p:nvSpPr>
        <p:spPr>
          <a:xfrm>
            <a:off x="427853" y="1143001"/>
            <a:ext cx="7772400" cy="1143000"/>
          </a:xfrm>
        </p:spPr>
        <p:txBody>
          <a:bodyPr>
            <a:normAutofit/>
          </a:bodyPr>
          <a:lstStyle>
            <a:lvl1pPr>
              <a:defRPr sz="3600">
                <a:solidFill>
                  <a:srgbClr val="E8E8E8"/>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429876" y="2275703"/>
            <a:ext cx="7029632" cy="772297"/>
          </a:xfrm>
        </p:spPr>
        <p:txBody>
          <a:bodyPr>
            <a:normAutofit/>
          </a:bodyPr>
          <a:lstStyle>
            <a:lvl1pPr marL="0" indent="0" algn="l">
              <a:buNone/>
              <a:defRPr sz="2400">
                <a:solidFill>
                  <a:srgbClr val="E8E8E8"/>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772" y="5061073"/>
            <a:ext cx="914400" cy="914400"/>
          </a:xfrm>
          <a:prstGeom prst="rect">
            <a:avLst/>
          </a:prstGeom>
        </p:spPr>
      </p:pic>
      <p:pic>
        <p:nvPicPr>
          <p:cNvPr id="16" name="Picture 15"/>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1666" y="6382900"/>
            <a:ext cx="430934" cy="348483"/>
          </a:xfrm>
          <a:prstGeom prst="rect">
            <a:avLst/>
          </a:prstGeom>
        </p:spPr>
      </p:pic>
      <p:sp>
        <p:nvSpPr>
          <p:cNvPr id="17" name="TextBox 16"/>
          <p:cNvSpPr txBox="1"/>
          <p:nvPr userDrawn="1"/>
        </p:nvSpPr>
        <p:spPr>
          <a:xfrm>
            <a:off x="-38664" y="6147657"/>
            <a:ext cx="1393330" cy="261610"/>
          </a:xfrm>
          <a:prstGeom prst="rect">
            <a:avLst/>
          </a:prstGeom>
          <a:noFill/>
        </p:spPr>
        <p:txBody>
          <a:bodyPr wrap="none" rtlCol="0">
            <a:spAutoFit/>
          </a:bodyPr>
          <a:lstStyle/>
          <a:p>
            <a:r>
              <a:rPr lang="fr-FR" sz="1100" dirty="0" smtClean="0">
                <a:solidFill>
                  <a:schemeClr val="bg1"/>
                </a:solidFill>
              </a:rPr>
              <a:t>Sponsors </a:t>
            </a:r>
            <a:r>
              <a:rPr lang="fr-FR" sz="1100" b="1" dirty="0" err="1" smtClean="0">
                <a:solidFill>
                  <a:schemeClr val="bg1"/>
                </a:solidFill>
              </a:rPr>
              <a:t>Platinum</a:t>
            </a:r>
            <a:endParaRPr lang="fr-FR" sz="1100" b="1" dirty="0">
              <a:solidFill>
                <a:schemeClr val="bg1"/>
              </a:solidFill>
            </a:endParaRPr>
          </a:p>
        </p:txBody>
      </p:sp>
      <p:pic>
        <p:nvPicPr>
          <p:cNvPr id="4" name="Picture 3"/>
          <p:cNvPicPr>
            <a:picLocks noChangeAspect="1"/>
          </p:cNvPicPr>
          <p:nvPr userDrawn="1"/>
        </p:nvPicPr>
        <p:blipFill rotWithShape="1">
          <a:blip r:embed="rId5" cstate="print">
            <a:extLst>
              <a:ext uri="{28A0092B-C50C-407E-A947-70E740481C1C}">
                <a14:useLocalDpi xmlns:a14="http://schemas.microsoft.com/office/drawing/2010/main" val="0"/>
              </a:ext>
            </a:extLst>
          </a:blip>
          <a:srcRect l="9420" t="16778" r="12319" b="11241"/>
          <a:stretch/>
        </p:blipFill>
        <p:spPr>
          <a:xfrm>
            <a:off x="1147945" y="5257800"/>
            <a:ext cx="985656" cy="474575"/>
          </a:xfrm>
          <a:prstGeom prst="rect">
            <a:avLst/>
          </a:prstGeom>
        </p:spPr>
      </p:pic>
      <p:pic>
        <p:nvPicPr>
          <p:cNvPr id="5" name="Picture 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134" y="6340472"/>
            <a:ext cx="1219200" cy="448475"/>
          </a:xfrm>
          <a:prstGeom prst="rect">
            <a:avLst/>
          </a:prstGeom>
        </p:spPr>
      </p:pic>
    </p:spTree>
    <p:extLst>
      <p:ext uri="{BB962C8B-B14F-4D97-AF65-F5344CB8AC3E}">
        <p14:creationId xmlns:p14="http://schemas.microsoft.com/office/powerpoint/2010/main" val="2688961182"/>
      </p:ext>
    </p:extLst>
  </p:cSld>
  <p:clrMapOvr>
    <a:masterClrMapping/>
  </p:clrMapOvr>
  <p:hf sldNum="0" hdr="0" ftr="0" dt="0"/>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4131395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853" y="1752601"/>
            <a:ext cx="7772400" cy="1219200"/>
          </a:xfrm>
        </p:spPr>
        <p:txBody>
          <a:bodyPr anchor="t" anchorCtr="0">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E8E8E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pic>
        <p:nvPicPr>
          <p:cNvPr id="11" name="Picture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772" y="5061073"/>
            <a:ext cx="914400" cy="914400"/>
          </a:xfrm>
          <a:prstGeom prst="rect">
            <a:avLst/>
          </a:prstGeom>
        </p:spPr>
      </p:pic>
      <p:pic>
        <p:nvPicPr>
          <p:cNvPr id="12" name="Picture 11"/>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1666" y="6382900"/>
            <a:ext cx="430934" cy="348483"/>
          </a:xfrm>
          <a:prstGeom prst="rect">
            <a:avLst/>
          </a:prstGeom>
        </p:spPr>
      </p:pic>
      <p:sp>
        <p:nvSpPr>
          <p:cNvPr id="13" name="TextBox 12"/>
          <p:cNvSpPr txBox="1"/>
          <p:nvPr userDrawn="1"/>
        </p:nvSpPr>
        <p:spPr>
          <a:xfrm>
            <a:off x="-38664" y="6147657"/>
            <a:ext cx="1393330" cy="261610"/>
          </a:xfrm>
          <a:prstGeom prst="rect">
            <a:avLst/>
          </a:prstGeom>
          <a:noFill/>
        </p:spPr>
        <p:txBody>
          <a:bodyPr wrap="none" rtlCol="0">
            <a:spAutoFit/>
          </a:bodyPr>
          <a:lstStyle/>
          <a:p>
            <a:r>
              <a:rPr lang="fr-FR" sz="1100" dirty="0" smtClean="0">
                <a:solidFill>
                  <a:schemeClr val="bg1"/>
                </a:solidFill>
              </a:rPr>
              <a:t>Sponsors </a:t>
            </a:r>
            <a:r>
              <a:rPr lang="fr-FR" sz="1100" b="1" dirty="0" err="1" smtClean="0">
                <a:solidFill>
                  <a:schemeClr val="bg1"/>
                </a:solidFill>
              </a:rPr>
              <a:t>Platinum</a:t>
            </a:r>
            <a:endParaRPr lang="fr-FR" sz="1100" b="1" dirty="0">
              <a:solidFill>
                <a:schemeClr val="bg1"/>
              </a:solidFill>
            </a:endParaRPr>
          </a:p>
        </p:txBody>
      </p:sp>
      <p:pic>
        <p:nvPicPr>
          <p:cNvPr id="14" name="Picture 13"/>
          <p:cNvPicPr>
            <a:picLocks noChangeAspect="1"/>
          </p:cNvPicPr>
          <p:nvPr userDrawn="1"/>
        </p:nvPicPr>
        <p:blipFill rotWithShape="1">
          <a:blip r:embed="rId5" cstate="print">
            <a:extLst>
              <a:ext uri="{28A0092B-C50C-407E-A947-70E740481C1C}">
                <a14:useLocalDpi xmlns:a14="http://schemas.microsoft.com/office/drawing/2010/main" val="0"/>
              </a:ext>
            </a:extLst>
          </a:blip>
          <a:srcRect l="9420" t="16778" r="12319" b="11241"/>
          <a:stretch/>
        </p:blipFill>
        <p:spPr>
          <a:xfrm>
            <a:off x="1147945" y="5257800"/>
            <a:ext cx="985656" cy="474575"/>
          </a:xfrm>
          <a:prstGeom prst="rect">
            <a:avLst/>
          </a:prstGeom>
        </p:spPr>
      </p:pic>
      <p:pic>
        <p:nvPicPr>
          <p:cNvPr id="15" name="Picture 14"/>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134" y="6340472"/>
            <a:ext cx="1219200" cy="448475"/>
          </a:xfrm>
          <a:prstGeom prst="rect">
            <a:avLst/>
          </a:prstGeom>
        </p:spPr>
      </p:pic>
    </p:spTree>
    <p:extLst>
      <p:ext uri="{BB962C8B-B14F-4D97-AF65-F5344CB8AC3E}">
        <p14:creationId xmlns:p14="http://schemas.microsoft.com/office/powerpoint/2010/main" val="2260273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853" y="1752601"/>
            <a:ext cx="7772400" cy="1219200"/>
          </a:xfrm>
        </p:spPr>
        <p:txBody>
          <a:bodyPr anchor="t" anchorCtr="0">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E8E8E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772" y="5061073"/>
            <a:ext cx="914400" cy="914400"/>
          </a:xfrm>
          <a:prstGeom prst="rect">
            <a:avLst/>
          </a:prstGeom>
        </p:spPr>
      </p:pic>
      <p:pic>
        <p:nvPicPr>
          <p:cNvPr id="6" name="Picture 5"/>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1666" y="6382900"/>
            <a:ext cx="430934" cy="348483"/>
          </a:xfrm>
          <a:prstGeom prst="rect">
            <a:avLst/>
          </a:prstGeom>
        </p:spPr>
      </p:pic>
      <p:sp>
        <p:nvSpPr>
          <p:cNvPr id="8" name="TextBox 7"/>
          <p:cNvSpPr txBox="1"/>
          <p:nvPr userDrawn="1"/>
        </p:nvSpPr>
        <p:spPr>
          <a:xfrm>
            <a:off x="-38664" y="6147657"/>
            <a:ext cx="1393330" cy="261610"/>
          </a:xfrm>
          <a:prstGeom prst="rect">
            <a:avLst/>
          </a:prstGeom>
          <a:noFill/>
        </p:spPr>
        <p:txBody>
          <a:bodyPr wrap="none" rtlCol="0">
            <a:spAutoFit/>
          </a:bodyPr>
          <a:lstStyle/>
          <a:p>
            <a:r>
              <a:rPr lang="fr-FR" sz="1100" dirty="0" smtClean="0">
                <a:solidFill>
                  <a:schemeClr val="bg1"/>
                </a:solidFill>
              </a:rPr>
              <a:t>Sponsors </a:t>
            </a:r>
            <a:r>
              <a:rPr lang="fr-FR" sz="1100" b="1" dirty="0" err="1" smtClean="0">
                <a:solidFill>
                  <a:schemeClr val="bg1"/>
                </a:solidFill>
              </a:rPr>
              <a:t>Platinum</a:t>
            </a:r>
            <a:endParaRPr lang="fr-FR" sz="1100" b="1" dirty="0">
              <a:solidFill>
                <a:schemeClr val="bg1"/>
              </a:solidFill>
            </a:endParaRPr>
          </a:p>
        </p:txBody>
      </p:sp>
      <p:pic>
        <p:nvPicPr>
          <p:cNvPr id="9" name="Picture 8"/>
          <p:cNvPicPr>
            <a:picLocks noChangeAspect="1"/>
          </p:cNvPicPr>
          <p:nvPr userDrawn="1"/>
        </p:nvPicPr>
        <p:blipFill rotWithShape="1">
          <a:blip r:embed="rId5" cstate="print">
            <a:extLst>
              <a:ext uri="{28A0092B-C50C-407E-A947-70E740481C1C}">
                <a14:useLocalDpi xmlns:a14="http://schemas.microsoft.com/office/drawing/2010/main" val="0"/>
              </a:ext>
            </a:extLst>
          </a:blip>
          <a:srcRect l="9420" t="16778" r="12319" b="11241"/>
          <a:stretch/>
        </p:blipFill>
        <p:spPr>
          <a:xfrm>
            <a:off x="1147945" y="5257800"/>
            <a:ext cx="985656" cy="474575"/>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134" y="6340472"/>
            <a:ext cx="1219200" cy="448475"/>
          </a:xfrm>
          <a:prstGeom prst="rect">
            <a:avLst/>
          </a:prstGeom>
        </p:spPr>
      </p:pic>
    </p:spTree>
    <p:extLst>
      <p:ext uri="{BB962C8B-B14F-4D97-AF65-F5344CB8AC3E}">
        <p14:creationId xmlns:p14="http://schemas.microsoft.com/office/powerpoint/2010/main" val="38961447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338045355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853" y="1752601"/>
            <a:ext cx="7772400" cy="1219200"/>
          </a:xfrm>
        </p:spPr>
        <p:txBody>
          <a:bodyPr anchor="t" anchorCtr="0">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E8E8E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772" y="5061073"/>
            <a:ext cx="914400" cy="914400"/>
          </a:xfrm>
          <a:prstGeom prst="rect">
            <a:avLst/>
          </a:prstGeom>
        </p:spPr>
      </p:pic>
      <p:pic>
        <p:nvPicPr>
          <p:cNvPr id="6" name="Picture 5"/>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1666" y="6382900"/>
            <a:ext cx="430934" cy="348483"/>
          </a:xfrm>
          <a:prstGeom prst="rect">
            <a:avLst/>
          </a:prstGeom>
        </p:spPr>
      </p:pic>
      <p:sp>
        <p:nvSpPr>
          <p:cNvPr id="8" name="TextBox 7"/>
          <p:cNvSpPr txBox="1"/>
          <p:nvPr userDrawn="1"/>
        </p:nvSpPr>
        <p:spPr>
          <a:xfrm>
            <a:off x="-38664" y="6147657"/>
            <a:ext cx="1393330" cy="261610"/>
          </a:xfrm>
          <a:prstGeom prst="rect">
            <a:avLst/>
          </a:prstGeom>
          <a:noFill/>
        </p:spPr>
        <p:txBody>
          <a:bodyPr wrap="none" rtlCol="0">
            <a:spAutoFit/>
          </a:bodyPr>
          <a:lstStyle/>
          <a:p>
            <a:r>
              <a:rPr lang="fr-FR" sz="1100" dirty="0" smtClean="0">
                <a:solidFill>
                  <a:schemeClr val="bg1"/>
                </a:solidFill>
              </a:rPr>
              <a:t>Sponsors </a:t>
            </a:r>
            <a:r>
              <a:rPr lang="fr-FR" sz="1100" b="1" dirty="0" err="1" smtClean="0">
                <a:solidFill>
                  <a:schemeClr val="bg1"/>
                </a:solidFill>
              </a:rPr>
              <a:t>Platinum</a:t>
            </a:r>
            <a:endParaRPr lang="fr-FR" sz="1100" b="1" dirty="0">
              <a:solidFill>
                <a:schemeClr val="bg1"/>
              </a:solidFill>
            </a:endParaRPr>
          </a:p>
        </p:txBody>
      </p:sp>
      <p:pic>
        <p:nvPicPr>
          <p:cNvPr id="9" name="Picture 8"/>
          <p:cNvPicPr>
            <a:picLocks noChangeAspect="1"/>
          </p:cNvPicPr>
          <p:nvPr userDrawn="1"/>
        </p:nvPicPr>
        <p:blipFill rotWithShape="1">
          <a:blip r:embed="rId5" cstate="print">
            <a:extLst>
              <a:ext uri="{28A0092B-C50C-407E-A947-70E740481C1C}">
                <a14:useLocalDpi xmlns:a14="http://schemas.microsoft.com/office/drawing/2010/main" val="0"/>
              </a:ext>
            </a:extLst>
          </a:blip>
          <a:srcRect l="9420" t="16778" r="12319" b="11241"/>
          <a:stretch/>
        </p:blipFill>
        <p:spPr>
          <a:xfrm>
            <a:off x="1147945" y="5257800"/>
            <a:ext cx="985656" cy="474575"/>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134" y="6340472"/>
            <a:ext cx="1219200" cy="448475"/>
          </a:xfrm>
          <a:prstGeom prst="rect">
            <a:avLst/>
          </a:prstGeom>
        </p:spPr>
      </p:pic>
    </p:spTree>
    <p:extLst>
      <p:ext uri="{BB962C8B-B14F-4D97-AF65-F5344CB8AC3E}">
        <p14:creationId xmlns:p14="http://schemas.microsoft.com/office/powerpoint/2010/main" val="278235383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853" y="1752601"/>
            <a:ext cx="7772400" cy="1219200"/>
          </a:xfrm>
        </p:spPr>
        <p:txBody>
          <a:bodyPr anchor="t" anchorCtr="0">
            <a:normAutofit/>
          </a:bodyPr>
          <a:lstStyle>
            <a:lvl1pPr algn="l">
              <a:defRPr sz="3600" b="1" cap="all"/>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E8E8E8"/>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pic>
        <p:nvPicPr>
          <p:cNvPr id="5" name="Pictur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6772" y="5061073"/>
            <a:ext cx="914400" cy="914400"/>
          </a:xfrm>
          <a:prstGeom prst="rect">
            <a:avLst/>
          </a:prstGeom>
        </p:spPr>
      </p:pic>
      <p:pic>
        <p:nvPicPr>
          <p:cNvPr id="6" name="Picture 5"/>
          <p:cNvPicPr>
            <a:picLocks noChangeAspect="1"/>
          </p:cNvPicPr>
          <p:nvPr userDrawn="1"/>
        </p:nvPicPr>
        <p:blipFill>
          <a:blip r:embed="rId4"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1666" y="6382900"/>
            <a:ext cx="430934" cy="348483"/>
          </a:xfrm>
          <a:prstGeom prst="rect">
            <a:avLst/>
          </a:prstGeom>
        </p:spPr>
      </p:pic>
      <p:sp>
        <p:nvSpPr>
          <p:cNvPr id="8" name="TextBox 7"/>
          <p:cNvSpPr txBox="1"/>
          <p:nvPr userDrawn="1"/>
        </p:nvSpPr>
        <p:spPr>
          <a:xfrm>
            <a:off x="-38664" y="6147657"/>
            <a:ext cx="1393330" cy="261610"/>
          </a:xfrm>
          <a:prstGeom prst="rect">
            <a:avLst/>
          </a:prstGeom>
          <a:noFill/>
        </p:spPr>
        <p:txBody>
          <a:bodyPr wrap="none" rtlCol="0">
            <a:spAutoFit/>
          </a:bodyPr>
          <a:lstStyle/>
          <a:p>
            <a:r>
              <a:rPr lang="fr-FR" sz="1100" dirty="0" smtClean="0">
                <a:solidFill>
                  <a:schemeClr val="bg1"/>
                </a:solidFill>
              </a:rPr>
              <a:t>Sponsors </a:t>
            </a:r>
            <a:r>
              <a:rPr lang="fr-FR" sz="1100" b="1" dirty="0" err="1" smtClean="0">
                <a:solidFill>
                  <a:schemeClr val="bg1"/>
                </a:solidFill>
              </a:rPr>
              <a:t>Platinum</a:t>
            </a:r>
            <a:endParaRPr lang="fr-FR" sz="1100" b="1" dirty="0">
              <a:solidFill>
                <a:schemeClr val="bg1"/>
              </a:solidFill>
            </a:endParaRPr>
          </a:p>
        </p:txBody>
      </p:sp>
      <p:pic>
        <p:nvPicPr>
          <p:cNvPr id="9" name="Picture 8"/>
          <p:cNvPicPr>
            <a:picLocks noChangeAspect="1"/>
          </p:cNvPicPr>
          <p:nvPr userDrawn="1"/>
        </p:nvPicPr>
        <p:blipFill rotWithShape="1">
          <a:blip r:embed="rId5" cstate="print">
            <a:extLst>
              <a:ext uri="{28A0092B-C50C-407E-A947-70E740481C1C}">
                <a14:useLocalDpi xmlns:a14="http://schemas.microsoft.com/office/drawing/2010/main" val="0"/>
              </a:ext>
            </a:extLst>
          </a:blip>
          <a:srcRect l="9420" t="16778" r="12319" b="11241"/>
          <a:stretch/>
        </p:blipFill>
        <p:spPr>
          <a:xfrm>
            <a:off x="1147945" y="5257800"/>
            <a:ext cx="985656" cy="474575"/>
          </a:xfrm>
          <a:prstGeom prst="rect">
            <a:avLst/>
          </a:prstGeom>
        </p:spPr>
      </p:pic>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83134" y="6340472"/>
            <a:ext cx="1219200" cy="448475"/>
          </a:xfrm>
          <a:prstGeom prst="rect">
            <a:avLst/>
          </a:prstGeom>
        </p:spPr>
      </p:pic>
    </p:spTree>
    <p:extLst>
      <p:ext uri="{BB962C8B-B14F-4D97-AF65-F5344CB8AC3E}">
        <p14:creationId xmlns:p14="http://schemas.microsoft.com/office/powerpoint/2010/main" val="131600514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57200" y="990600"/>
            <a:ext cx="3962400" cy="5135563"/>
          </a:xfrm>
        </p:spPr>
        <p:txBody>
          <a:bodyPr>
            <a:normAutofit/>
          </a:bodyPr>
          <a:lstStyle>
            <a:lvl1pPr>
              <a:defRPr sz="28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4800600" y="990600"/>
            <a:ext cx="3886200" cy="5135563"/>
          </a:xfrm>
        </p:spPr>
        <p:txBody>
          <a:bodyPr>
            <a:normAutofit/>
          </a:bodyPr>
          <a:lstStyle>
            <a:lvl1pPr>
              <a:defRPr sz="28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13404313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457200" y="914400"/>
            <a:ext cx="396240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1600200"/>
            <a:ext cx="3962400" cy="4525963"/>
          </a:xfrm>
        </p:spPr>
        <p:txBody>
          <a:bodyPr>
            <a:normAutofit/>
          </a:bodyPr>
          <a:lstStyle>
            <a:lvl1pPr>
              <a:defRPr sz="24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724400" y="914400"/>
            <a:ext cx="3962400" cy="639762"/>
          </a:xfrm>
        </p:spPr>
        <p:txBody>
          <a:bodyPr anchor="b">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6" name="Content Placeholder 5"/>
          <p:cNvSpPr>
            <a:spLocks noGrp="1"/>
          </p:cNvSpPr>
          <p:nvPr>
            <p:ph sz="quarter" idx="4"/>
          </p:nvPr>
        </p:nvSpPr>
        <p:spPr>
          <a:xfrm>
            <a:off x="4724400" y="1600200"/>
            <a:ext cx="3962400" cy="4525963"/>
          </a:xfrm>
        </p:spPr>
        <p:txBody>
          <a:bodyPr>
            <a:normAutofit/>
          </a:bodyPr>
          <a:lstStyle>
            <a:lvl1pPr>
              <a:defRPr sz="24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4389100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de Samp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7" name="Text Placeholder 2"/>
          <p:cNvSpPr>
            <a:spLocks noGrp="1"/>
          </p:cNvSpPr>
          <p:nvPr>
            <p:ph idx="1"/>
          </p:nvPr>
        </p:nvSpPr>
        <p:spPr>
          <a:xfrm>
            <a:off x="457200" y="990600"/>
            <a:ext cx="8229600" cy="5181600"/>
          </a:xfrm>
          <a:prstGeom prst="rect">
            <a:avLst/>
          </a:prstGeom>
        </p:spPr>
        <p:txBody>
          <a:bodyPr vert="horz" lIns="91440" tIns="45720" rIns="91440" bIns="45720" rtlCol="0">
            <a:normAutofit/>
          </a:bodyPr>
          <a:lstStyle>
            <a:lvl1pPr marL="457200" indent="-457200">
              <a:buFont typeface="+mj-lt"/>
              <a:buAutoNum type="arabicPeriod"/>
              <a:defRPr sz="2800">
                <a:latin typeface="Consolas" pitchFamily="49" charset="0"/>
                <a:cs typeface="Consolas" pitchFamily="49" charset="0"/>
              </a:defRPr>
            </a:lvl1pPr>
            <a:lvl2pPr marL="617220" indent="-342900">
              <a:buFont typeface="+mj-lt"/>
              <a:buAutoNum type="arabicPeriod"/>
              <a:defRPr>
                <a:latin typeface="Consolas" pitchFamily="49" charset="0"/>
                <a:cs typeface="Consolas" pitchFamily="49" charset="0"/>
              </a:defRPr>
            </a:lvl2pPr>
            <a:lvl3pPr marL="845820" indent="-342900">
              <a:buFont typeface="+mj-lt"/>
              <a:buAutoNum type="arabicPeriod"/>
              <a:defRPr>
                <a:latin typeface="Consolas" pitchFamily="49" charset="0"/>
                <a:cs typeface="Consolas" pitchFamily="49" charset="0"/>
              </a:defRPr>
            </a:lvl3pPr>
            <a:lvl4pPr marL="960120" indent="-228600">
              <a:buFont typeface="+mj-lt"/>
              <a:buAutoNum type="arabicPeriod"/>
              <a:defRPr>
                <a:latin typeface="Consolas" pitchFamily="49" charset="0"/>
                <a:cs typeface="Consolas" pitchFamily="49" charset="0"/>
              </a:defRPr>
            </a:lvl4pPr>
            <a:lvl5pPr marL="1188720" indent="-228600">
              <a:buFont typeface="+mj-lt"/>
              <a:buAutoNum type="arabicPeriod"/>
              <a:defRPr>
                <a:latin typeface="Consolas" pitchFamily="49" charset="0"/>
                <a:cs typeface="Consolas" pitchFamily="49" charset="0"/>
              </a:defRPr>
            </a:lvl5pPr>
          </a:lstStyle>
          <a:p>
            <a:pPr lvl="0"/>
            <a:r>
              <a:rPr lang="en-US" dirty="0" smtClean="0"/>
              <a:t>Click to edit Master text styles</a:t>
            </a:r>
            <a:endParaRPr lang="en-US" dirty="0"/>
          </a:p>
        </p:txBody>
      </p:sp>
    </p:spTree>
    <p:extLst>
      <p:ext uri="{BB962C8B-B14F-4D97-AF65-F5344CB8AC3E}">
        <p14:creationId xmlns:p14="http://schemas.microsoft.com/office/powerpoint/2010/main" val="3666601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ack Cover">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6933"/>
            <a:ext cx="9144000" cy="6858000"/>
          </a:xfrm>
          <a:prstGeom prst="rect">
            <a:avLst/>
          </a:prstGeom>
        </p:spPr>
      </p:pic>
      <p:grpSp>
        <p:nvGrpSpPr>
          <p:cNvPr id="10" name="Group 9"/>
          <p:cNvGrpSpPr/>
          <p:nvPr userDrawn="1"/>
        </p:nvGrpSpPr>
        <p:grpSpPr>
          <a:xfrm>
            <a:off x="2404717" y="2311876"/>
            <a:ext cx="4334567" cy="1650524"/>
            <a:chOff x="2286000" y="2209800"/>
            <a:chExt cx="4334567" cy="1650524"/>
          </a:xfrm>
        </p:grpSpPr>
        <p:pic>
          <p:nvPicPr>
            <p:cNvPr id="7" name="Picture 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286000" y="2209800"/>
              <a:ext cx="1650524" cy="1650524"/>
            </a:xfrm>
            <a:prstGeom prst="rect">
              <a:avLst/>
            </a:prstGeom>
          </p:spPr>
        </p:pic>
        <p:pic>
          <p:nvPicPr>
            <p:cNvPr id="8" name="Picture 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951807" y="2880541"/>
              <a:ext cx="2668760" cy="927331"/>
            </a:xfrm>
            <a:prstGeom prst="rect">
              <a:avLst/>
            </a:prstGeom>
          </p:spPr>
        </p:pic>
        <p:pic>
          <p:nvPicPr>
            <p:cNvPr id="9" name="Picture 8"/>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951807" y="2246641"/>
              <a:ext cx="2668760" cy="564647"/>
            </a:xfrm>
            <a:prstGeom prst="rect">
              <a:avLst/>
            </a:prstGeom>
          </p:spPr>
        </p:pic>
      </p:grpSp>
    </p:spTree>
    <p:extLst>
      <p:ext uri="{BB962C8B-B14F-4D97-AF65-F5344CB8AC3E}">
        <p14:creationId xmlns:p14="http://schemas.microsoft.com/office/powerpoint/2010/main" val="42256022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467" y="0"/>
            <a:ext cx="9144000" cy="6858000"/>
          </a:xfrm>
          <a:prstGeom prst="rect">
            <a:avLst/>
          </a:prstGeom>
        </p:spPr>
      </p:pic>
      <p:sp>
        <p:nvSpPr>
          <p:cNvPr id="2" name="Title 1"/>
          <p:cNvSpPr>
            <a:spLocks noGrp="1"/>
          </p:cNvSpPr>
          <p:nvPr>
            <p:ph type="ctrTitle"/>
          </p:nvPr>
        </p:nvSpPr>
        <p:spPr>
          <a:xfrm>
            <a:off x="427853" y="1143001"/>
            <a:ext cx="7772400" cy="1143000"/>
          </a:xfrm>
        </p:spPr>
        <p:txBody>
          <a:bodyPr>
            <a:normAutofit/>
          </a:bodyPr>
          <a:lstStyle>
            <a:lvl1pPr>
              <a:defRPr sz="3600"/>
            </a:lvl1pPr>
          </a:lstStyle>
          <a:p>
            <a:r>
              <a:rPr lang="fr-FR" smtClean="0"/>
              <a:t>Modifiez le style du titre</a:t>
            </a:r>
            <a:endParaRPr lang="en-US" dirty="0"/>
          </a:p>
        </p:txBody>
      </p:sp>
      <p:sp>
        <p:nvSpPr>
          <p:cNvPr id="3" name="Subtitle 2"/>
          <p:cNvSpPr>
            <a:spLocks noGrp="1"/>
          </p:cNvSpPr>
          <p:nvPr>
            <p:ph type="subTitle" idx="1"/>
          </p:nvPr>
        </p:nvSpPr>
        <p:spPr>
          <a:xfrm>
            <a:off x="429876" y="2275703"/>
            <a:ext cx="7029632" cy="772297"/>
          </a:xfrm>
        </p:spPr>
        <p:txBody>
          <a:bodyPr>
            <a:normAutofit/>
          </a:bodyPr>
          <a:lstStyle>
            <a:lvl1pPr marL="0" indent="0" algn="l">
              <a:buNone/>
              <a:defRPr sz="2400">
                <a:solidFill>
                  <a:srgbClr val="595959"/>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pic>
        <p:nvPicPr>
          <p:cNvPr id="13" name="Picture 6" descr="C:\Users\jean-pierre.riehl\Desktop\Journées SQL Server\Logos\guss-logo-blanc.jpg"/>
          <p:cNvPicPr>
            <a:picLocks noChangeAspect="1" noChangeArrowheads="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1150536" y="5305562"/>
            <a:ext cx="1038872" cy="47404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6772" y="5061073"/>
            <a:ext cx="914400" cy="914400"/>
          </a:xfrm>
          <a:prstGeom prst="rect">
            <a:avLst/>
          </a:prstGeom>
        </p:spPr>
      </p:pic>
      <p:pic>
        <p:nvPicPr>
          <p:cNvPr id="16" name="Picture 1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886" y="6350067"/>
            <a:ext cx="1161514" cy="427255"/>
          </a:xfrm>
          <a:prstGeom prst="rect">
            <a:avLst/>
          </a:prstGeom>
        </p:spPr>
      </p:pic>
      <p:pic>
        <p:nvPicPr>
          <p:cNvPr id="17" name="Picture 16"/>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1666" y="6382900"/>
            <a:ext cx="430934" cy="348483"/>
          </a:xfrm>
          <a:prstGeom prst="rect">
            <a:avLst/>
          </a:prstGeom>
        </p:spPr>
      </p:pic>
      <p:sp>
        <p:nvSpPr>
          <p:cNvPr id="6" name="TextBox 5"/>
          <p:cNvSpPr txBox="1"/>
          <p:nvPr userDrawn="1"/>
        </p:nvSpPr>
        <p:spPr>
          <a:xfrm>
            <a:off x="-38664" y="6147657"/>
            <a:ext cx="1393330" cy="261610"/>
          </a:xfrm>
          <a:prstGeom prst="rect">
            <a:avLst/>
          </a:prstGeom>
          <a:noFill/>
        </p:spPr>
        <p:txBody>
          <a:bodyPr wrap="none" rtlCol="0">
            <a:spAutoFit/>
          </a:bodyPr>
          <a:lstStyle/>
          <a:p>
            <a:r>
              <a:rPr lang="fr-FR" sz="1100" dirty="0" smtClean="0"/>
              <a:t>Sponsors </a:t>
            </a:r>
            <a:r>
              <a:rPr lang="fr-FR" sz="1100" b="1" dirty="0" err="1" smtClean="0"/>
              <a:t>Platinum</a:t>
            </a:r>
            <a:endParaRPr lang="fr-FR" sz="1100" b="1" dirty="0"/>
          </a:p>
        </p:txBody>
      </p:sp>
    </p:spTree>
    <p:extLst>
      <p:ext uri="{BB962C8B-B14F-4D97-AF65-F5344CB8AC3E}">
        <p14:creationId xmlns:p14="http://schemas.microsoft.com/office/powerpoint/2010/main" val="2688961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1413139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853" y="1752601"/>
            <a:ext cx="7772400" cy="1219200"/>
          </a:xfrm>
        </p:spPr>
        <p:txBody>
          <a:bodyPr anchor="t" anchorCtr="0">
            <a:normAutofit/>
          </a:bodyPr>
          <a:lstStyle>
            <a:lvl1pPr algn="l">
              <a:defRPr sz="3600" b="1" cap="all"/>
            </a:lvl1pPr>
          </a:lstStyle>
          <a:p>
            <a:r>
              <a:rPr lang="fr-FR" smtClean="0"/>
              <a:t>Modifiez le style du titre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pic>
        <p:nvPicPr>
          <p:cNvPr id="11" name="Picture 6" descr="C:\Users\jean-pierre.riehl\Desktop\Journées SQL Server\Logos\guss-logo-blanc.jpg"/>
          <p:cNvPicPr>
            <a:picLocks noChangeAspect="1" noChangeArrowheads="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1150536" y="5305562"/>
            <a:ext cx="1038872" cy="474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6772" y="5061073"/>
            <a:ext cx="914400" cy="914400"/>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886" y="6350067"/>
            <a:ext cx="1161514" cy="427255"/>
          </a:xfrm>
          <a:prstGeom prst="rect">
            <a:avLst/>
          </a:prstGeom>
        </p:spPr>
      </p:pic>
      <p:pic>
        <p:nvPicPr>
          <p:cNvPr id="14" name="Picture 13"/>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1666" y="6382900"/>
            <a:ext cx="430934" cy="348483"/>
          </a:xfrm>
          <a:prstGeom prst="rect">
            <a:avLst/>
          </a:prstGeom>
        </p:spPr>
      </p:pic>
      <p:sp>
        <p:nvSpPr>
          <p:cNvPr id="15" name="TextBox 14"/>
          <p:cNvSpPr txBox="1"/>
          <p:nvPr userDrawn="1"/>
        </p:nvSpPr>
        <p:spPr>
          <a:xfrm>
            <a:off x="-38664" y="6147657"/>
            <a:ext cx="1393330" cy="261610"/>
          </a:xfrm>
          <a:prstGeom prst="rect">
            <a:avLst/>
          </a:prstGeom>
          <a:noFill/>
        </p:spPr>
        <p:txBody>
          <a:bodyPr wrap="none" rtlCol="0">
            <a:spAutoFit/>
          </a:bodyPr>
          <a:lstStyle/>
          <a:p>
            <a:r>
              <a:rPr lang="fr-FR" sz="1100" dirty="0" smtClean="0"/>
              <a:t>Sponsors </a:t>
            </a:r>
            <a:r>
              <a:rPr lang="fr-FR" sz="1100" b="1" dirty="0" err="1" smtClean="0"/>
              <a:t>Platinum</a:t>
            </a:r>
            <a:endParaRPr lang="fr-FR" sz="1100" b="1" dirty="0"/>
          </a:p>
        </p:txBody>
      </p:sp>
    </p:spTree>
    <p:extLst>
      <p:ext uri="{BB962C8B-B14F-4D97-AF65-F5344CB8AC3E}">
        <p14:creationId xmlns:p14="http://schemas.microsoft.com/office/powerpoint/2010/main" val="2260273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853" y="1752601"/>
            <a:ext cx="7772400" cy="1219200"/>
          </a:xfrm>
        </p:spPr>
        <p:txBody>
          <a:bodyPr anchor="t" anchorCtr="0">
            <a:normAutofit/>
          </a:bodyPr>
          <a:lstStyle>
            <a:lvl1pPr algn="l">
              <a:defRPr sz="3600" b="1" cap="all"/>
            </a:lvl1pPr>
          </a:lstStyle>
          <a:p>
            <a:r>
              <a:rPr lang="fr-FR" smtClean="0"/>
              <a:t>Modifiez le style du titre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pic>
        <p:nvPicPr>
          <p:cNvPr id="11" name="Picture 6" descr="C:\Users\jean-pierre.riehl\Desktop\Journées SQL Server\Logos\guss-logo-blanc.jpg"/>
          <p:cNvPicPr>
            <a:picLocks noChangeAspect="1" noChangeArrowheads="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1150536" y="5305562"/>
            <a:ext cx="1038872" cy="474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6772" y="5061073"/>
            <a:ext cx="914400" cy="914400"/>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886" y="6350067"/>
            <a:ext cx="1161514" cy="427255"/>
          </a:xfrm>
          <a:prstGeom prst="rect">
            <a:avLst/>
          </a:prstGeom>
        </p:spPr>
      </p:pic>
      <p:pic>
        <p:nvPicPr>
          <p:cNvPr id="14" name="Picture 13"/>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1666" y="6382900"/>
            <a:ext cx="430934" cy="348483"/>
          </a:xfrm>
          <a:prstGeom prst="rect">
            <a:avLst/>
          </a:prstGeom>
        </p:spPr>
      </p:pic>
      <p:sp>
        <p:nvSpPr>
          <p:cNvPr id="15" name="TextBox 14"/>
          <p:cNvSpPr txBox="1"/>
          <p:nvPr userDrawn="1"/>
        </p:nvSpPr>
        <p:spPr>
          <a:xfrm>
            <a:off x="-38664" y="6147657"/>
            <a:ext cx="1393330" cy="261610"/>
          </a:xfrm>
          <a:prstGeom prst="rect">
            <a:avLst/>
          </a:prstGeom>
          <a:noFill/>
        </p:spPr>
        <p:txBody>
          <a:bodyPr wrap="none" rtlCol="0">
            <a:spAutoFit/>
          </a:bodyPr>
          <a:lstStyle/>
          <a:p>
            <a:r>
              <a:rPr lang="fr-FR" sz="1100" dirty="0" smtClean="0"/>
              <a:t>Sponsors </a:t>
            </a:r>
            <a:r>
              <a:rPr lang="fr-FR" sz="1100" b="1" dirty="0" err="1" smtClean="0"/>
              <a:t>Platinum</a:t>
            </a:r>
            <a:endParaRPr lang="fr-FR" sz="1100" b="1" dirty="0"/>
          </a:p>
        </p:txBody>
      </p:sp>
    </p:spTree>
    <p:extLst>
      <p:ext uri="{BB962C8B-B14F-4D97-AF65-F5344CB8AC3E}">
        <p14:creationId xmlns:p14="http://schemas.microsoft.com/office/powerpoint/2010/main" val="38961447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2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853" y="1752601"/>
            <a:ext cx="7772400" cy="1219200"/>
          </a:xfrm>
        </p:spPr>
        <p:txBody>
          <a:bodyPr anchor="t" anchorCtr="0">
            <a:normAutofit/>
          </a:bodyPr>
          <a:lstStyle>
            <a:lvl1pPr algn="l">
              <a:defRPr sz="3600" b="1" cap="all"/>
            </a:lvl1pPr>
          </a:lstStyle>
          <a:p>
            <a:r>
              <a:rPr lang="fr-FR" smtClean="0"/>
              <a:t>Modifiez le style du titre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pic>
        <p:nvPicPr>
          <p:cNvPr id="8" name="Picture 6" descr="C:\Users\jean-pierre.riehl\Desktop\Journées SQL Server\Logos\guss-logo-blanc.jpg"/>
          <p:cNvPicPr>
            <a:picLocks noChangeAspect="1" noChangeArrowheads="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1150536" y="5305562"/>
            <a:ext cx="1038872" cy="47404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6772" y="5061073"/>
            <a:ext cx="914400" cy="914400"/>
          </a:xfrm>
          <a:prstGeom prst="rect">
            <a:avLst/>
          </a:prstGeom>
        </p:spPr>
      </p:pic>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886" y="6350067"/>
            <a:ext cx="1161514" cy="427255"/>
          </a:xfrm>
          <a:prstGeom prst="rect">
            <a:avLst/>
          </a:prstGeom>
        </p:spPr>
      </p:pic>
      <p:pic>
        <p:nvPicPr>
          <p:cNvPr id="14" name="Picture 13"/>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1666" y="6382900"/>
            <a:ext cx="430934" cy="348483"/>
          </a:xfrm>
          <a:prstGeom prst="rect">
            <a:avLst/>
          </a:prstGeom>
        </p:spPr>
      </p:pic>
      <p:sp>
        <p:nvSpPr>
          <p:cNvPr id="15" name="TextBox 14"/>
          <p:cNvSpPr txBox="1"/>
          <p:nvPr userDrawn="1"/>
        </p:nvSpPr>
        <p:spPr>
          <a:xfrm>
            <a:off x="-38664" y="6147657"/>
            <a:ext cx="1393330" cy="261610"/>
          </a:xfrm>
          <a:prstGeom prst="rect">
            <a:avLst/>
          </a:prstGeom>
          <a:noFill/>
        </p:spPr>
        <p:txBody>
          <a:bodyPr wrap="none" rtlCol="0">
            <a:spAutoFit/>
          </a:bodyPr>
          <a:lstStyle/>
          <a:p>
            <a:r>
              <a:rPr lang="fr-FR" sz="1100" dirty="0" smtClean="0"/>
              <a:t>Sponsors </a:t>
            </a:r>
            <a:r>
              <a:rPr lang="fr-FR" sz="1100" b="1" dirty="0" err="1" smtClean="0"/>
              <a:t>Platinum</a:t>
            </a:r>
            <a:endParaRPr lang="fr-FR" sz="1100" b="1" dirty="0"/>
          </a:p>
        </p:txBody>
      </p:sp>
    </p:spTree>
    <p:extLst>
      <p:ext uri="{BB962C8B-B14F-4D97-AF65-F5344CB8AC3E}">
        <p14:creationId xmlns:p14="http://schemas.microsoft.com/office/powerpoint/2010/main" val="27823538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3_Section Header">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1"/>
          <p:cNvSpPr>
            <a:spLocks noGrp="1"/>
          </p:cNvSpPr>
          <p:nvPr>
            <p:ph type="title"/>
          </p:nvPr>
        </p:nvSpPr>
        <p:spPr>
          <a:xfrm>
            <a:off x="427853" y="1752601"/>
            <a:ext cx="7772400" cy="1219200"/>
          </a:xfrm>
        </p:spPr>
        <p:txBody>
          <a:bodyPr anchor="t" anchorCtr="0">
            <a:normAutofit/>
          </a:bodyPr>
          <a:lstStyle>
            <a:lvl1pPr algn="l">
              <a:defRPr sz="3600" b="1" cap="all"/>
            </a:lvl1pPr>
          </a:lstStyle>
          <a:p>
            <a:r>
              <a:rPr lang="fr-FR" smtClean="0"/>
              <a:t>Modifiez le style du titre</a:t>
            </a:r>
            <a:endParaRPr lang="en-US" dirty="0"/>
          </a:p>
        </p:txBody>
      </p:sp>
      <p:sp>
        <p:nvSpPr>
          <p:cNvPr id="3" name="Text Placeholder 2"/>
          <p:cNvSpPr>
            <a:spLocks noGrp="1"/>
          </p:cNvSpPr>
          <p:nvPr>
            <p:ph type="body" idx="1" hasCustomPrompt="1"/>
          </p:nvPr>
        </p:nvSpPr>
        <p:spPr>
          <a:xfrm>
            <a:off x="437294" y="3048000"/>
            <a:ext cx="5879214" cy="1195830"/>
          </a:xfrm>
        </p:spPr>
        <p:txBody>
          <a:bodyPr anchor="t" anchorCtr="0">
            <a:normAutofit/>
          </a:bodyPr>
          <a:lstStyle>
            <a:lvl1pPr marL="0" indent="0">
              <a:buNone/>
              <a:defRPr sz="1800" b="0">
                <a:solidFill>
                  <a:srgbClr val="595959"/>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Name</a:t>
            </a:r>
          </a:p>
          <a:p>
            <a:pPr lvl="0"/>
            <a:r>
              <a:rPr lang="en-US" dirty="0" smtClean="0"/>
              <a:t>Title</a:t>
            </a:r>
          </a:p>
          <a:p>
            <a:pPr lvl="0"/>
            <a:r>
              <a:rPr lang="en-US" dirty="0" smtClean="0"/>
              <a:t>Group</a:t>
            </a:r>
          </a:p>
        </p:txBody>
      </p:sp>
      <p:pic>
        <p:nvPicPr>
          <p:cNvPr id="11" name="Picture 6" descr="C:\Users\jean-pierre.riehl\Desktop\Journées SQL Server\Logos\guss-logo-blanc.jpg"/>
          <p:cNvPicPr>
            <a:picLocks noChangeAspect="1" noChangeArrowheads="1"/>
          </p:cNvPicPr>
          <p:nvPr userDrawn="1"/>
        </p:nvPicPr>
        <p:blipFill>
          <a:blip r:embed="rId3" cstate="print">
            <a:clrChange>
              <a:clrFrom>
                <a:srgbClr val="FFFEFD"/>
              </a:clrFrom>
              <a:clrTo>
                <a:srgbClr val="FFFEFD">
                  <a:alpha val="0"/>
                </a:srgbClr>
              </a:clrTo>
            </a:clrChange>
            <a:extLst>
              <a:ext uri="{28A0092B-C50C-407E-A947-70E740481C1C}">
                <a14:useLocalDpi xmlns:a14="http://schemas.microsoft.com/office/drawing/2010/main" val="0"/>
              </a:ext>
            </a:extLst>
          </a:blip>
          <a:srcRect/>
          <a:stretch>
            <a:fillRect/>
          </a:stretch>
        </p:blipFill>
        <p:spPr bwMode="auto">
          <a:xfrm>
            <a:off x="1150536" y="5305562"/>
            <a:ext cx="1038872" cy="474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6772" y="5061073"/>
            <a:ext cx="914400" cy="914400"/>
          </a:xfrm>
          <a:prstGeom prst="rect">
            <a:avLst/>
          </a:prstGeom>
        </p:spPr>
      </p:pic>
      <p:pic>
        <p:nvPicPr>
          <p:cNvPr id="13" name="Picture 1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33886" y="6350067"/>
            <a:ext cx="1161514" cy="427255"/>
          </a:xfrm>
          <a:prstGeom prst="rect">
            <a:avLst/>
          </a:prstGeom>
        </p:spPr>
      </p:pic>
      <p:pic>
        <p:nvPicPr>
          <p:cNvPr id="14" name="Picture 13"/>
          <p:cNvPicPr>
            <a:picLocks noChangeAspect="1"/>
          </p:cNvPicPr>
          <p:nvPr userDrawn="1"/>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321666" y="6382900"/>
            <a:ext cx="430934" cy="348483"/>
          </a:xfrm>
          <a:prstGeom prst="rect">
            <a:avLst/>
          </a:prstGeom>
        </p:spPr>
      </p:pic>
      <p:sp>
        <p:nvSpPr>
          <p:cNvPr id="15" name="TextBox 14"/>
          <p:cNvSpPr txBox="1"/>
          <p:nvPr userDrawn="1"/>
        </p:nvSpPr>
        <p:spPr>
          <a:xfrm>
            <a:off x="-38664" y="6147657"/>
            <a:ext cx="1393330" cy="261610"/>
          </a:xfrm>
          <a:prstGeom prst="rect">
            <a:avLst/>
          </a:prstGeom>
          <a:noFill/>
        </p:spPr>
        <p:txBody>
          <a:bodyPr wrap="none" rtlCol="0">
            <a:spAutoFit/>
          </a:bodyPr>
          <a:lstStyle/>
          <a:p>
            <a:r>
              <a:rPr lang="fr-FR" sz="1100" dirty="0" smtClean="0"/>
              <a:t>Sponsors </a:t>
            </a:r>
            <a:r>
              <a:rPr lang="fr-FR" sz="1100" b="1" dirty="0" err="1" smtClean="0"/>
              <a:t>Platinum</a:t>
            </a:r>
            <a:endParaRPr lang="fr-FR" sz="1100" b="1" dirty="0"/>
          </a:p>
        </p:txBody>
      </p:sp>
    </p:spTree>
    <p:extLst>
      <p:ext uri="{BB962C8B-B14F-4D97-AF65-F5344CB8AC3E}">
        <p14:creationId xmlns:p14="http://schemas.microsoft.com/office/powerpoint/2010/main" val="13160051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63562"/>
          </a:xfrm>
        </p:spPr>
        <p:txBody>
          <a:bodyPr/>
          <a:lstStyle/>
          <a:p>
            <a:r>
              <a:rPr lang="fr-FR" smtClean="0"/>
              <a:t>Modifiez le style du titre</a:t>
            </a:r>
            <a:endParaRPr lang="en-US" dirty="0"/>
          </a:p>
        </p:txBody>
      </p:sp>
      <p:sp>
        <p:nvSpPr>
          <p:cNvPr id="3" name="Content Placeholder 2"/>
          <p:cNvSpPr>
            <a:spLocks noGrp="1"/>
          </p:cNvSpPr>
          <p:nvPr>
            <p:ph sz="half" idx="1"/>
          </p:nvPr>
        </p:nvSpPr>
        <p:spPr>
          <a:xfrm>
            <a:off x="457200" y="990600"/>
            <a:ext cx="3962400" cy="5135563"/>
          </a:xfrm>
        </p:spPr>
        <p:txBody>
          <a:bodyPr>
            <a:normAutofit/>
          </a:bodyPr>
          <a:lstStyle>
            <a:lvl1pPr>
              <a:defRPr sz="28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4724400" y="990600"/>
            <a:ext cx="3962400" cy="5135563"/>
          </a:xfrm>
        </p:spPr>
        <p:txBody>
          <a:bodyPr>
            <a:normAutofit/>
          </a:bodyPr>
          <a:lstStyle>
            <a:lvl1pPr>
              <a:defRPr sz="28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Tree>
    <p:extLst>
      <p:ext uri="{BB962C8B-B14F-4D97-AF65-F5344CB8AC3E}">
        <p14:creationId xmlns:p14="http://schemas.microsoft.com/office/powerpoint/2010/main" val="21340431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25.jpe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3562"/>
          </a:xfrm>
          <a:prstGeom prst="rect">
            <a:avLst/>
          </a:prstGeom>
        </p:spPr>
        <p:txBody>
          <a:bodyPr vert="horz" lIns="91440" tIns="45720" rIns="91440" bIns="45720" rtlCol="0" anchor="t" anchorCtr="0">
            <a:noAutofit/>
          </a:bodyPr>
          <a:lstStyle/>
          <a:p>
            <a:r>
              <a:rPr lang="fr-FR" smtClean="0"/>
              <a:t>Modifiez le style du titre</a:t>
            </a:r>
            <a:endParaRPr lang="en-US" dirty="0"/>
          </a:p>
        </p:txBody>
      </p:sp>
      <p:sp>
        <p:nvSpPr>
          <p:cNvPr id="3" name="Text Placeholder 2"/>
          <p:cNvSpPr>
            <a:spLocks noGrp="1"/>
          </p:cNvSpPr>
          <p:nvPr>
            <p:ph type="body" idx="1"/>
          </p:nvPr>
        </p:nvSpPr>
        <p:spPr>
          <a:xfrm>
            <a:off x="457200" y="990600"/>
            <a:ext cx="8229600" cy="5181600"/>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pic>
        <p:nvPicPr>
          <p:cNvPr id="10" name="Picture 6" descr="C:\Users\jean-pierre.riehl\Desktop\Journées SQL Server\Logos\guss-logo-blanc.jpg"/>
          <p:cNvPicPr>
            <a:picLocks noChangeAspect="1" noChangeArrowheads="1"/>
          </p:cNvPicPr>
          <p:nvPr/>
        </p:nvPicPr>
        <p:blipFill>
          <a:blip r:embed="rId16" cstate="print">
            <a:extLst>
              <a:ext uri="{28A0092B-C50C-407E-A947-70E740481C1C}">
                <a14:useLocalDpi xmlns:a14="http://schemas.microsoft.com/office/drawing/2010/main" val="0"/>
              </a:ext>
            </a:extLst>
          </a:blip>
          <a:srcRect/>
          <a:stretch>
            <a:fillRect/>
          </a:stretch>
        </p:blipFill>
        <p:spPr bwMode="auto">
          <a:xfrm>
            <a:off x="8077200" y="6324600"/>
            <a:ext cx="935434" cy="426841"/>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0" y="5909733"/>
            <a:ext cx="914400" cy="914400"/>
          </a:xfrm>
          <a:prstGeom prst="rect">
            <a:avLst/>
          </a:prstGeom>
        </p:spPr>
      </p:pic>
      <p:sp>
        <p:nvSpPr>
          <p:cNvPr id="6" name="TextBox 5"/>
          <p:cNvSpPr txBox="1"/>
          <p:nvPr/>
        </p:nvSpPr>
        <p:spPr>
          <a:xfrm>
            <a:off x="889000" y="6547134"/>
            <a:ext cx="2531014" cy="276999"/>
          </a:xfrm>
          <a:prstGeom prst="rect">
            <a:avLst/>
          </a:prstGeom>
          <a:noFill/>
        </p:spPr>
        <p:txBody>
          <a:bodyPr wrap="none" rtlCol="0">
            <a:spAutoFit/>
          </a:bodyPr>
          <a:lstStyle/>
          <a:p>
            <a:r>
              <a:rPr lang="fr-FR" sz="1200" dirty="0" smtClean="0"/>
              <a:t>Edition</a:t>
            </a:r>
            <a:r>
              <a:rPr lang="fr-FR" sz="1200" baseline="0" dirty="0" smtClean="0"/>
              <a:t> 2012 – 10 et 11 décembre</a:t>
            </a:r>
            <a:endParaRPr lang="fr-FR" sz="1200" dirty="0"/>
          </a:p>
        </p:txBody>
      </p:sp>
    </p:spTree>
    <p:extLst>
      <p:ext uri="{BB962C8B-B14F-4D97-AF65-F5344CB8AC3E}">
        <p14:creationId xmlns:p14="http://schemas.microsoft.com/office/powerpoint/2010/main" val="2596025228"/>
      </p:ext>
    </p:extLst>
  </p:cSld>
  <p:clrMap bg1="lt1" tx1="dk1" bg2="lt2" tx2="dk2" accent1="accent1" accent2="accent2" accent3="accent3" accent4="accent4" accent5="accent5" accent6="accent6" hlink="hlink" folHlink="folHlink"/>
  <p:sldLayoutIdLst>
    <p:sldLayoutId id="2147483688" r:id="rId1"/>
    <p:sldLayoutId id="2147483686" r:id="rId2"/>
    <p:sldLayoutId id="2147483649" r:id="rId3"/>
    <p:sldLayoutId id="2147483650" r:id="rId4"/>
    <p:sldLayoutId id="2147483651" r:id="rId5"/>
    <p:sldLayoutId id="2147483660" r:id="rId6"/>
    <p:sldLayoutId id="2147483661" r:id="rId7"/>
    <p:sldLayoutId id="2147483662" r:id="rId8"/>
    <p:sldLayoutId id="2147483652" r:id="rId9"/>
    <p:sldLayoutId id="2147483653" r:id="rId10"/>
    <p:sldLayoutId id="2147483654" r:id="rId11"/>
    <p:sldLayoutId id="2147483655" r:id="rId12"/>
    <p:sldLayoutId id="2147483684" r:id="rId13"/>
    <p:sldLayoutId id="2147483685" r:id="rId14"/>
  </p:sldLayoutIdLst>
  <p:hf hdr="0" ftr="0" dt="0"/>
  <p:txStyles>
    <p:titleStyle>
      <a:lvl1pPr algn="l" defTabSz="914400" rtl="0" eaLnBrk="1" latinLnBrk="0" hangingPunct="1">
        <a:spcBef>
          <a:spcPct val="0"/>
        </a:spcBef>
        <a:buNone/>
        <a:defRPr sz="3600" b="1" kern="1200" cap="all" baseline="0">
          <a:solidFill>
            <a:srgbClr val="595959"/>
          </a:solidFill>
          <a:latin typeface="Segoe UI" pitchFamily="34" charset="0"/>
          <a:ea typeface="Segoe UI" pitchFamily="34" charset="0"/>
          <a:cs typeface="Segoe UI" pitchFamily="34" charset="0"/>
        </a:defRPr>
      </a:lvl1pPr>
    </p:titleStyle>
    <p:bodyStyle>
      <a:lvl1pPr marL="182880" indent="-18288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20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262626"/>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563562"/>
          </a:xfrm>
          <a:prstGeom prst="rect">
            <a:avLst/>
          </a:prstGeom>
        </p:spPr>
        <p:txBody>
          <a:bodyPr vert="horz" lIns="91440" tIns="45720" rIns="91440" bIns="45720" rtlCol="0" anchor="t" anchorCtr="0">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990600"/>
            <a:ext cx="8229600" cy="51816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10" name="Picture 2" descr="C:\Users\jean-pierre.riehl\Desktop\Journées SQL Server\Logos\guss-logo-orange.jp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8111068" y="6273801"/>
            <a:ext cx="915583" cy="47935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5909733"/>
            <a:ext cx="914400" cy="914400"/>
          </a:xfrm>
          <a:prstGeom prst="rect">
            <a:avLst/>
          </a:prstGeom>
        </p:spPr>
      </p:pic>
      <p:sp>
        <p:nvSpPr>
          <p:cNvPr id="13" name="TextBox 12"/>
          <p:cNvSpPr txBox="1"/>
          <p:nvPr/>
        </p:nvSpPr>
        <p:spPr>
          <a:xfrm>
            <a:off x="889000" y="6547134"/>
            <a:ext cx="2531014" cy="276999"/>
          </a:xfrm>
          <a:prstGeom prst="rect">
            <a:avLst/>
          </a:prstGeom>
          <a:noFill/>
        </p:spPr>
        <p:txBody>
          <a:bodyPr wrap="none" rtlCol="0">
            <a:spAutoFit/>
          </a:bodyPr>
          <a:lstStyle/>
          <a:p>
            <a:r>
              <a:rPr lang="fr-FR" sz="1200" dirty="0" smtClean="0">
                <a:solidFill>
                  <a:schemeClr val="bg1"/>
                </a:solidFill>
              </a:rPr>
              <a:t>Edition</a:t>
            </a:r>
            <a:r>
              <a:rPr lang="fr-FR" sz="1200" baseline="0" dirty="0" smtClean="0">
                <a:solidFill>
                  <a:schemeClr val="bg1"/>
                </a:solidFill>
              </a:rPr>
              <a:t> 2012 – 10 et 11 décembre</a:t>
            </a:r>
            <a:endParaRPr lang="fr-FR" sz="1200" dirty="0">
              <a:solidFill>
                <a:schemeClr val="bg1"/>
              </a:solidFill>
            </a:endParaRPr>
          </a:p>
        </p:txBody>
      </p:sp>
    </p:spTree>
    <p:extLst>
      <p:ext uri="{BB962C8B-B14F-4D97-AF65-F5344CB8AC3E}">
        <p14:creationId xmlns:p14="http://schemas.microsoft.com/office/powerpoint/2010/main" val="2596025228"/>
      </p:ext>
    </p:extLst>
  </p:cSld>
  <p:clrMap bg1="lt1" tx1="dk1" bg2="lt2" tx2="dk2" accent1="accent1" accent2="accent2" accent3="accent3" accent4="accent4" accent5="accent5" accent6="accent6" hlink="hlink" folHlink="folHlink"/>
  <p:sldLayoutIdLst>
    <p:sldLayoutId id="2147483687"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l" defTabSz="914400" rtl="0" eaLnBrk="1" latinLnBrk="0" hangingPunct="1">
        <a:spcBef>
          <a:spcPct val="0"/>
        </a:spcBef>
        <a:buNone/>
        <a:defRPr sz="4000" b="1" kern="1200" cap="all" baseline="0">
          <a:solidFill>
            <a:srgbClr val="E8E8E8"/>
          </a:solidFill>
          <a:latin typeface="+mj-lt"/>
          <a:ea typeface="+mj-ea"/>
          <a:cs typeface="+mj-cs"/>
        </a:defRPr>
      </a:lvl1pPr>
    </p:titleStyle>
    <p:bodyStyle>
      <a:lvl1pPr marL="182880" indent="-182880" algn="l" defTabSz="914400" rtl="0" eaLnBrk="1" latinLnBrk="0" hangingPunct="1">
        <a:spcBef>
          <a:spcPct val="20000"/>
        </a:spcBef>
        <a:buFont typeface="Arial" pitchFamily="34" charset="0"/>
        <a:buChar char="•"/>
        <a:defRPr sz="3600" kern="1200">
          <a:solidFill>
            <a:srgbClr val="E8E8E8"/>
          </a:solidFill>
          <a:latin typeface="+mn-lt"/>
          <a:ea typeface="+mn-ea"/>
          <a:cs typeface="+mn-cs"/>
        </a:defRPr>
      </a:lvl1pPr>
      <a:lvl2pPr marL="457200" indent="-182880" algn="l" defTabSz="914400" rtl="0" eaLnBrk="1" latinLnBrk="0" hangingPunct="1">
        <a:spcBef>
          <a:spcPct val="20000"/>
        </a:spcBef>
        <a:buFont typeface="Arial" pitchFamily="34" charset="0"/>
        <a:buChar char="•"/>
        <a:defRPr sz="2800" kern="1200">
          <a:solidFill>
            <a:srgbClr val="E8E8E8"/>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2400" kern="1200">
          <a:solidFill>
            <a:srgbClr val="E8E8E8"/>
          </a:solidFill>
          <a:latin typeface="+mn-lt"/>
          <a:ea typeface="+mn-ea"/>
          <a:cs typeface="+mn-cs"/>
        </a:defRPr>
      </a:lvl3pPr>
      <a:lvl4pPr marL="914400" indent="-182880" algn="l" defTabSz="914400" rtl="0" eaLnBrk="1" latinLnBrk="0" hangingPunct="1">
        <a:spcBef>
          <a:spcPct val="20000"/>
        </a:spcBef>
        <a:buFont typeface="Arial" pitchFamily="34" charset="0"/>
        <a:buChar char="–"/>
        <a:defRPr sz="2000" kern="1200">
          <a:solidFill>
            <a:srgbClr val="E8E8E8"/>
          </a:solidFill>
          <a:latin typeface="+mn-lt"/>
          <a:ea typeface="+mn-ea"/>
          <a:cs typeface="+mn-cs"/>
        </a:defRPr>
      </a:lvl4pPr>
      <a:lvl5pPr marL="1143000" indent="-182880" algn="l" defTabSz="914400" rtl="0" eaLnBrk="1" latinLnBrk="0" hangingPunct="1">
        <a:spcBef>
          <a:spcPct val="20000"/>
        </a:spcBef>
        <a:buFont typeface="Arial" pitchFamily="34" charset="0"/>
        <a:buChar char="»"/>
        <a:defRPr sz="2000" kern="1200">
          <a:solidFill>
            <a:srgbClr val="E8E8E8"/>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 Id="rId4" Type="http://schemas.openxmlformats.org/officeDocument/2006/relationships/image" Target="../media/image45.jpeg"/></Relationships>
</file>

<file path=ppt/slides/_rels/slide12.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4.xml"/><Relationship Id="rId5" Type="http://schemas.openxmlformats.org/officeDocument/2006/relationships/image" Target="../media/image46.jpeg"/><Relationship Id="rId4" Type="http://schemas.openxmlformats.org/officeDocument/2006/relationships/image" Target="../media/image4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4.xml"/><Relationship Id="rId5" Type="http://schemas.openxmlformats.org/officeDocument/2006/relationships/image" Target="../media/image51.png"/><Relationship Id="rId4" Type="http://schemas.openxmlformats.org/officeDocument/2006/relationships/image" Target="../media/image50.png"/></Relationships>
</file>

<file path=ppt/slides/_rels/slide17.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hyperlink" Target="http://www.sauget-ch.fr/" TargetMode="External"/><Relationship Id="rId2" Type="http://schemas.openxmlformats.org/officeDocument/2006/relationships/image" Target="../media/image33.pn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hyperlink" Target="mailto:saugetch@infinitesquare.com"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62.jpeg"/><Relationship Id="rId4" Type="http://schemas.openxmlformats.org/officeDocument/2006/relationships/image" Target="../media/image61.png"/></Relationships>
</file>

<file path=ppt/slides/_rels/slide3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mailto:feiden@bios-group.com" TargetMode="External"/><Relationship Id="rId5" Type="http://schemas.openxmlformats.org/officeDocument/2006/relationships/hyperlink" Target="http://www.fleid.fr/" TargetMode="External"/><Relationship Id="rId4" Type="http://schemas.openxmlformats.org/officeDocument/2006/relationships/image" Target="../media/image37.png"/></Relationships>
</file>

<file path=ppt/slides/_rels/slide40.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44.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4.xml"/></Relationships>
</file>

<file path=ppt/slides/_rels/slide45.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image" Target="../media/image63.png"/><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3" Type="http://schemas.openxmlformats.org/officeDocument/2006/relationships/comments" Target="../comments/comment1.xml"/><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17.xml"/><Relationship Id="rId1" Type="http://schemas.openxmlformats.org/officeDocument/2006/relationships/slideLayout" Target="../slideLayouts/slideLayout4.xml"/><Relationship Id="rId5" Type="http://schemas.openxmlformats.org/officeDocument/2006/relationships/image" Target="../media/image73.png"/><Relationship Id="rId4" Type="http://schemas.openxmlformats.org/officeDocument/2006/relationships/image" Target="../media/image75.jpeg"/></Relationships>
</file>

<file path=ppt/slides/_rels/slide67.xml.rels><?xml version="1.0" encoding="UTF-8" standalone="yes"?>
<Relationships xmlns="http://schemas.openxmlformats.org/package/2006/relationships"><Relationship Id="rId2" Type="http://schemas.openxmlformats.org/officeDocument/2006/relationships/image" Target="../media/image68.jpeg"/><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542346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Analyse des performances</a:t>
            </a:r>
            <a:endParaRPr lang="fr-FR" sz="4400" b="0" cap="none" dirty="0">
              <a:latin typeface="Calibri Light" pitchFamily="34" charset="0"/>
            </a:endParaRPr>
          </a:p>
        </p:txBody>
      </p:sp>
      <p:sp>
        <p:nvSpPr>
          <p:cNvPr id="3" name="Espace réservé du contenu 2"/>
          <p:cNvSpPr>
            <a:spLocks noGrp="1"/>
          </p:cNvSpPr>
          <p:nvPr>
            <p:ph idx="1"/>
          </p:nvPr>
        </p:nvSpPr>
        <p:spPr>
          <a:xfrm>
            <a:off x="457200" y="1268760"/>
            <a:ext cx="8229600" cy="4903440"/>
          </a:xfrm>
        </p:spPr>
        <p:txBody>
          <a:bodyPr/>
          <a:lstStyle/>
          <a:p>
            <a:pPr lvl="1"/>
            <a:endParaRPr lang="fr-FR" dirty="0">
              <a:latin typeface="Calibri" pitchFamily="34" charset="0"/>
            </a:endParaRPr>
          </a:p>
          <a:p>
            <a:pPr marL="0" indent="0">
              <a:buNone/>
            </a:pPr>
            <a:endParaRPr lang="fr-FR" dirty="0">
              <a:latin typeface="Calibri" pitchFamily="34" charset="0"/>
            </a:endParaRPr>
          </a:p>
        </p:txBody>
      </p:sp>
      <p:sp>
        <p:nvSpPr>
          <p:cNvPr id="8" name="Virage 7"/>
          <p:cNvSpPr/>
          <p:nvPr/>
        </p:nvSpPr>
        <p:spPr>
          <a:xfrm rot="5400000">
            <a:off x="3671900" y="1160749"/>
            <a:ext cx="1008111" cy="1944216"/>
          </a:xfrm>
          <a:prstGeom prst="bentArrow">
            <a:avLst>
              <a:gd name="adj1" fmla="val 27133"/>
              <a:gd name="adj2" fmla="val 27770"/>
              <a:gd name="adj3" fmla="val 21991"/>
              <a:gd name="adj4" fmla="val 31190"/>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fr-FR">
              <a:solidFill>
                <a:schemeClr val="tx1"/>
              </a:solidFill>
            </a:endParaRPr>
          </a:p>
        </p:txBody>
      </p:sp>
      <p:graphicFrame>
        <p:nvGraphicFramePr>
          <p:cNvPr id="9" name="Tableau 8"/>
          <p:cNvGraphicFramePr>
            <a:graphicFrameLocks noGrp="1"/>
          </p:cNvGraphicFramePr>
          <p:nvPr>
            <p:extLst>
              <p:ext uri="{D42A27DB-BD31-4B8C-83A1-F6EECF244321}">
                <p14:modId xmlns:p14="http://schemas.microsoft.com/office/powerpoint/2010/main" val="860803268"/>
              </p:ext>
            </p:extLst>
          </p:nvPr>
        </p:nvGraphicFramePr>
        <p:xfrm>
          <a:off x="251520" y="1246059"/>
          <a:ext cx="4176464" cy="1053513"/>
        </p:xfrm>
        <a:graphic>
          <a:graphicData uri="http://schemas.openxmlformats.org/drawingml/2006/table">
            <a:tbl>
              <a:tblPr firstRow="1" bandRow="1">
                <a:tableStyleId>{7DF18680-E054-41AD-8BC1-D1AEF772440D}</a:tableStyleId>
              </a:tblPr>
              <a:tblGrid>
                <a:gridCol w="1044116"/>
                <a:gridCol w="797120"/>
                <a:gridCol w="1077798"/>
                <a:gridCol w="1257430"/>
              </a:tblGrid>
              <a:tr h="299133">
                <a:tc>
                  <a:txBody>
                    <a:bodyPr/>
                    <a:lstStyle/>
                    <a:p>
                      <a:r>
                        <a:rPr lang="fr-FR" sz="1050" dirty="0" smtClean="0"/>
                        <a:t>Quand</a:t>
                      </a:r>
                      <a:endParaRPr lang="fr-FR" sz="1050" dirty="0"/>
                    </a:p>
                  </a:txBody>
                  <a:tcPr/>
                </a:tc>
                <a:tc>
                  <a:txBody>
                    <a:bodyPr/>
                    <a:lstStyle/>
                    <a:p>
                      <a:r>
                        <a:rPr lang="fr-FR" sz="1050" dirty="0" smtClean="0"/>
                        <a:t>Qui</a:t>
                      </a:r>
                      <a:endParaRPr lang="fr-FR" sz="1050" dirty="0"/>
                    </a:p>
                  </a:txBody>
                  <a:tcPr/>
                </a:tc>
                <a:tc>
                  <a:txBody>
                    <a:bodyPr/>
                    <a:lstStyle/>
                    <a:p>
                      <a:r>
                        <a:rPr lang="fr-FR" sz="1050" dirty="0" smtClean="0"/>
                        <a:t>Quoi</a:t>
                      </a:r>
                      <a:endParaRPr lang="fr-FR" sz="1050" dirty="0"/>
                    </a:p>
                  </a:txBody>
                  <a:tcPr/>
                </a:tc>
                <a:tc>
                  <a:txBody>
                    <a:bodyPr/>
                    <a:lstStyle/>
                    <a:p>
                      <a:r>
                        <a:rPr lang="fr-FR" sz="1050" dirty="0" smtClean="0"/>
                        <a:t>Performance (s)</a:t>
                      </a:r>
                      <a:endParaRPr lang="fr-FR" sz="1050" dirty="0"/>
                    </a:p>
                  </a:txBody>
                  <a:tcPr>
                    <a:solidFill>
                      <a:schemeClr val="tx2">
                        <a:lumMod val="60000"/>
                        <a:lumOff val="40000"/>
                      </a:schemeClr>
                    </a:solidFill>
                  </a:tcPr>
                </a:tc>
              </a:tr>
              <a:tr h="202721">
                <a:tc>
                  <a:txBody>
                    <a:bodyPr/>
                    <a:lstStyle/>
                    <a:p>
                      <a:r>
                        <a:rPr lang="fr-FR" sz="1050" baseline="0" dirty="0" smtClean="0">
                          <a:solidFill>
                            <a:schemeClr val="bg2">
                              <a:lumMod val="10000"/>
                            </a:schemeClr>
                          </a:solidFill>
                        </a:rPr>
                        <a:t>10/11/2012</a:t>
                      </a:r>
                      <a:endParaRPr lang="fr-FR" sz="1050" baseline="0" dirty="0">
                        <a:solidFill>
                          <a:schemeClr val="bg2">
                            <a:lumMod val="10000"/>
                          </a:schemeClr>
                        </a:solidFill>
                      </a:endParaRPr>
                    </a:p>
                  </a:txBody>
                  <a:tcPr/>
                </a:tc>
                <a:tc>
                  <a:txBody>
                    <a:bodyPr/>
                    <a:lstStyle/>
                    <a:p>
                      <a:r>
                        <a:rPr lang="fr-FR" sz="1050" baseline="0" dirty="0" smtClean="0">
                          <a:solidFill>
                            <a:schemeClr val="bg2">
                              <a:lumMod val="10000"/>
                            </a:schemeClr>
                          </a:solidFill>
                        </a:rPr>
                        <a:t>Charly</a:t>
                      </a:r>
                      <a:endParaRPr lang="fr-FR" sz="1050" baseline="0" dirty="0">
                        <a:solidFill>
                          <a:schemeClr val="bg2">
                            <a:lumMod val="10000"/>
                          </a:schemeClr>
                        </a:solidFill>
                      </a:endParaRPr>
                    </a:p>
                  </a:txBody>
                  <a:tcPr/>
                </a:tc>
                <a:tc>
                  <a:txBody>
                    <a:bodyPr/>
                    <a:lstStyle/>
                    <a:p>
                      <a:r>
                        <a:rPr lang="fr-FR" sz="1050" baseline="0" dirty="0" smtClean="0">
                          <a:solidFill>
                            <a:schemeClr val="bg2">
                              <a:lumMod val="10000"/>
                            </a:schemeClr>
                          </a:solidFill>
                        </a:rPr>
                        <a:t>100m libre</a:t>
                      </a:r>
                      <a:endParaRPr lang="fr-FR" sz="1050" baseline="0" dirty="0">
                        <a:solidFill>
                          <a:schemeClr val="bg2">
                            <a:lumMod val="10000"/>
                          </a:schemeClr>
                        </a:solidFill>
                      </a:endParaRPr>
                    </a:p>
                  </a:txBody>
                  <a:tcPr/>
                </a:tc>
                <a:tc>
                  <a:txBody>
                    <a:bodyPr/>
                    <a:lstStyle/>
                    <a:p>
                      <a:pPr algn="r"/>
                      <a:r>
                        <a:rPr lang="fr-FR" sz="1050" baseline="0" dirty="0" smtClean="0">
                          <a:solidFill>
                            <a:schemeClr val="bg2">
                              <a:lumMod val="10000"/>
                            </a:schemeClr>
                          </a:solidFill>
                        </a:rPr>
                        <a:t>105</a:t>
                      </a:r>
                      <a:endParaRPr lang="fr-FR" sz="1050" baseline="0" dirty="0">
                        <a:solidFill>
                          <a:schemeClr val="bg2">
                            <a:lumMod val="10000"/>
                          </a:schemeClr>
                        </a:solidFill>
                      </a:endParaRPr>
                    </a:p>
                  </a:txBody>
                  <a:tcPr/>
                </a:tc>
              </a:tr>
              <a:tr h="202721">
                <a:tc>
                  <a:txBody>
                    <a:bodyPr/>
                    <a:lstStyle/>
                    <a:p>
                      <a:r>
                        <a:rPr lang="fr-FR" sz="1050" baseline="0" dirty="0" smtClean="0">
                          <a:solidFill>
                            <a:schemeClr val="bg2">
                              <a:lumMod val="10000"/>
                            </a:schemeClr>
                          </a:solidFill>
                        </a:rPr>
                        <a:t>10/11/2012</a:t>
                      </a:r>
                      <a:endParaRPr lang="fr-FR" sz="1050" baseline="0" dirty="0">
                        <a:solidFill>
                          <a:schemeClr val="bg2">
                            <a:lumMod val="10000"/>
                          </a:schemeClr>
                        </a:solidFill>
                      </a:endParaRPr>
                    </a:p>
                  </a:txBody>
                  <a:tcPr/>
                </a:tc>
                <a:tc>
                  <a:txBody>
                    <a:bodyPr/>
                    <a:lstStyle/>
                    <a:p>
                      <a:r>
                        <a:rPr lang="fr-FR" sz="1050" baseline="0" dirty="0" smtClean="0">
                          <a:solidFill>
                            <a:schemeClr val="bg2">
                              <a:lumMod val="10000"/>
                            </a:schemeClr>
                          </a:solidFill>
                        </a:rPr>
                        <a:t>Florian</a:t>
                      </a:r>
                      <a:endParaRPr lang="fr-FR" sz="1050" baseline="0" dirty="0">
                        <a:solidFill>
                          <a:schemeClr val="bg2">
                            <a:lumMod val="10000"/>
                          </a:schemeClr>
                        </a:solidFill>
                      </a:endParaRPr>
                    </a:p>
                  </a:txBody>
                  <a:tcPr/>
                </a:tc>
                <a:tc>
                  <a:txBody>
                    <a:bodyPr/>
                    <a:lstStyle/>
                    <a:p>
                      <a:r>
                        <a:rPr lang="fr-FR" sz="1050" baseline="0" dirty="0" smtClean="0">
                          <a:solidFill>
                            <a:schemeClr val="bg2">
                              <a:lumMod val="10000"/>
                            </a:schemeClr>
                          </a:solidFill>
                        </a:rPr>
                        <a:t>100m libre</a:t>
                      </a:r>
                      <a:endParaRPr lang="fr-FR" sz="1050" baseline="0" dirty="0">
                        <a:solidFill>
                          <a:schemeClr val="bg2">
                            <a:lumMod val="10000"/>
                          </a:schemeClr>
                        </a:solidFill>
                      </a:endParaRPr>
                    </a:p>
                  </a:txBody>
                  <a:tcPr/>
                </a:tc>
                <a:tc>
                  <a:txBody>
                    <a:bodyPr/>
                    <a:lstStyle/>
                    <a:p>
                      <a:pPr algn="r"/>
                      <a:r>
                        <a:rPr lang="fr-FR" sz="1050" baseline="0" dirty="0" smtClean="0">
                          <a:solidFill>
                            <a:schemeClr val="bg2">
                              <a:lumMod val="10000"/>
                            </a:schemeClr>
                          </a:solidFill>
                        </a:rPr>
                        <a:t>139</a:t>
                      </a:r>
                      <a:endParaRPr lang="fr-FR" sz="1050" baseline="0" dirty="0">
                        <a:solidFill>
                          <a:schemeClr val="bg2">
                            <a:lumMod val="10000"/>
                          </a:schemeClr>
                        </a:solidFill>
                      </a:endParaRPr>
                    </a:p>
                  </a:txBody>
                  <a:tcPr/>
                </a:tc>
              </a:tr>
              <a:tr h="202721">
                <a:tc>
                  <a:txBody>
                    <a:bodyPr/>
                    <a:lstStyle/>
                    <a:p>
                      <a:r>
                        <a:rPr lang="fr-FR" sz="1050" baseline="0" dirty="0" smtClean="0">
                          <a:solidFill>
                            <a:schemeClr val="bg2">
                              <a:lumMod val="10000"/>
                            </a:schemeClr>
                          </a:solidFill>
                        </a:rPr>
                        <a:t>…</a:t>
                      </a:r>
                      <a:endParaRPr lang="fr-FR" sz="1050" baseline="0" dirty="0">
                        <a:solidFill>
                          <a:schemeClr val="bg2">
                            <a:lumMod val="10000"/>
                          </a:schemeClr>
                        </a:solidFill>
                      </a:endParaRPr>
                    </a:p>
                  </a:txBody>
                  <a:tcPr/>
                </a:tc>
                <a:tc>
                  <a:txBody>
                    <a:bodyPr/>
                    <a:lstStyle/>
                    <a:p>
                      <a:r>
                        <a:rPr lang="fr-FR" sz="1050" baseline="0" dirty="0" smtClean="0">
                          <a:solidFill>
                            <a:schemeClr val="bg2">
                              <a:lumMod val="10000"/>
                            </a:schemeClr>
                          </a:solidFill>
                        </a:rPr>
                        <a:t>…</a:t>
                      </a:r>
                      <a:endParaRPr lang="fr-FR" sz="1050" baseline="0" dirty="0">
                        <a:solidFill>
                          <a:schemeClr val="bg2">
                            <a:lumMod val="10000"/>
                          </a:schemeClr>
                        </a:solidFill>
                      </a:endParaRPr>
                    </a:p>
                  </a:txBody>
                  <a:tcPr/>
                </a:tc>
                <a:tc>
                  <a:txBody>
                    <a:bodyPr/>
                    <a:lstStyle/>
                    <a:p>
                      <a:r>
                        <a:rPr lang="fr-FR" sz="1050" baseline="0" dirty="0" smtClean="0">
                          <a:solidFill>
                            <a:schemeClr val="bg2">
                              <a:lumMod val="10000"/>
                            </a:schemeClr>
                          </a:solidFill>
                        </a:rPr>
                        <a:t>…</a:t>
                      </a:r>
                      <a:endParaRPr lang="fr-FR" sz="1050" baseline="0" dirty="0">
                        <a:solidFill>
                          <a:schemeClr val="bg2">
                            <a:lumMod val="10000"/>
                          </a:schemeClr>
                        </a:solidFill>
                      </a:endParaRPr>
                    </a:p>
                  </a:txBody>
                  <a:tcPr/>
                </a:tc>
                <a:tc>
                  <a:txBody>
                    <a:bodyPr/>
                    <a:lstStyle/>
                    <a:p>
                      <a:pPr algn="r"/>
                      <a:r>
                        <a:rPr lang="fr-FR" sz="1050" baseline="0" dirty="0" smtClean="0">
                          <a:solidFill>
                            <a:schemeClr val="bg2">
                              <a:lumMod val="10000"/>
                            </a:schemeClr>
                          </a:solidFill>
                        </a:rPr>
                        <a:t>…</a:t>
                      </a:r>
                      <a:endParaRPr lang="fr-FR" sz="1050" baseline="0" dirty="0">
                        <a:solidFill>
                          <a:schemeClr val="bg2">
                            <a:lumMod val="10000"/>
                          </a:schemeClr>
                        </a:solidFill>
                      </a:endParaRPr>
                    </a:p>
                  </a:txBody>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19280" y="2636911"/>
            <a:ext cx="5761307" cy="3979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6725662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Vive le sport!</a:t>
            </a:r>
            <a:endParaRPr lang="fr-FR" sz="4400" b="0" cap="none" dirty="0">
              <a:latin typeface="Calibri Light" pitchFamily="34" charset="0"/>
            </a:endParaRPr>
          </a:p>
        </p:txBody>
      </p:sp>
      <p:pic>
        <p:nvPicPr>
          <p:cNvPr id="7172" name="Picture 4" descr="http://upload.wikimedia.org/wikipedia/commons/thumb/6/62/Zwintriathlon_2007_Dierken_Geerts_Van_Lierde.jpg/640px-Zwintriathlon_2007_Dierken_Geerts_Van_Lier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2132856"/>
            <a:ext cx="3528392" cy="234858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174" name="Picture 6" descr="http://upload.wikimedia.org/wikipedia/commons/thumb/a/a8/Triathlon%2C_swimming.jpeg/640px-Triathlon%2C_swimming.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9928" y="1275635"/>
            <a:ext cx="3495505" cy="249601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170" name="Picture 2" descr="http://upload.wikimedia.org/wikipedia/commons/thumb/4/4f/Weiswampach_triathlon_2007_Peter_Croes_Stijn_Goris.jpg/640px-Weiswampach_triathlon_2007_Peter_Croes_Stijn_Gori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356081" y="3645024"/>
            <a:ext cx="3495505" cy="232669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61184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0" y="5805264"/>
            <a:ext cx="3491880" cy="1052736"/>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fr-FR"/>
          </a:p>
        </p:txBody>
      </p:sp>
      <p:sp>
        <p:nvSpPr>
          <p:cNvPr id="2" name="Titre 1"/>
          <p:cNvSpPr>
            <a:spLocks noGrp="1"/>
          </p:cNvSpPr>
          <p:nvPr>
            <p:ph type="title"/>
          </p:nvPr>
        </p:nvSpPr>
        <p:spPr>
          <a:xfrm>
            <a:off x="457200" y="274638"/>
            <a:ext cx="8229600" cy="922114"/>
          </a:xfrm>
        </p:spPr>
        <p:txBody>
          <a:bodyPr/>
          <a:lstStyle/>
          <a:p>
            <a:r>
              <a:rPr lang="fr-FR" sz="4400" b="0" cap="none" dirty="0">
                <a:latin typeface="Calibri Light" pitchFamily="34" charset="0"/>
              </a:rPr>
              <a:t>Que faire quand ça se complique?</a:t>
            </a:r>
          </a:p>
        </p:txBody>
      </p:sp>
      <p:pic>
        <p:nvPicPr>
          <p:cNvPr id="7172" name="Picture 4" descr="http://upload.wikimedia.org/wikipedia/commons/thumb/6/62/Zwintriathlon_2007_Dierken_Geerts_Van_Lierde.jpg/640px-Zwintriathlon_2007_Dierken_Geerts_Van_Lierde.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1365" y="4509120"/>
            <a:ext cx="2162399" cy="14393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174" name="Picture 6" descr="http://upload.wikimedia.org/wikipedia/commons/thumb/a/a8/Triathlon%2C_swimming.jpeg/640px-Triathlon%2C_swimming.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0" y="1268760"/>
            <a:ext cx="2142244" cy="152969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7170" name="Picture 2" descr="http://upload.wikimedia.org/wikipedia/commons/thumb/4/4f/Weiswampach_triathlon_2007_Peter_Croes_Stijn_Goris.jpg/640px-Weiswampach_triathlon_2007_Peter_Croes_Stijn_Goris.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51520" y="2924944"/>
            <a:ext cx="2142244" cy="142593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Rectangle 8"/>
          <p:cNvSpPr/>
          <p:nvPr/>
        </p:nvSpPr>
        <p:spPr>
          <a:xfrm>
            <a:off x="2483768" y="1272018"/>
            <a:ext cx="2665375" cy="1200329"/>
          </a:xfrm>
          <a:prstGeom prst="rect">
            <a:avLst/>
          </a:prstGeom>
        </p:spPr>
        <p:txBody>
          <a:bodyPr wrap="square">
            <a:spAutoFit/>
          </a:bodyPr>
          <a:lstStyle/>
          <a:p>
            <a:r>
              <a:rPr lang="fr-FR" b="1" dirty="0">
                <a:latin typeface="Calibri" pitchFamily="34" charset="0"/>
              </a:rPr>
              <a:t>Axes </a:t>
            </a:r>
            <a:r>
              <a:rPr lang="fr-FR" b="1" dirty="0" smtClean="0">
                <a:latin typeface="Calibri" pitchFamily="34" charset="0"/>
              </a:rPr>
              <a:t>d’analyses</a:t>
            </a:r>
            <a:endParaRPr lang="fr-FR" b="1" dirty="0">
              <a:latin typeface="Calibri" pitchFamily="34" charset="0"/>
            </a:endParaRPr>
          </a:p>
          <a:p>
            <a:pPr marL="285750" indent="-285750">
              <a:buFont typeface="Arial" pitchFamily="34" charset="0"/>
              <a:buChar char="•"/>
            </a:pPr>
            <a:r>
              <a:rPr lang="fr-FR" dirty="0" smtClean="0">
                <a:latin typeface="Calibri" pitchFamily="34" charset="0"/>
              </a:rPr>
              <a:t>Température de l’eau</a:t>
            </a:r>
          </a:p>
          <a:p>
            <a:pPr marL="285750" indent="-285750">
              <a:buFont typeface="Arial" pitchFamily="34" charset="0"/>
              <a:buChar char="•"/>
            </a:pPr>
            <a:r>
              <a:rPr lang="fr-FR" dirty="0" smtClean="0">
                <a:latin typeface="Calibri" pitchFamily="34" charset="0"/>
              </a:rPr>
              <a:t>Combinaison</a:t>
            </a:r>
          </a:p>
          <a:p>
            <a:pPr marL="285750" indent="-285750">
              <a:buFont typeface="Arial" pitchFamily="34" charset="0"/>
              <a:buChar char="•"/>
            </a:pPr>
            <a:r>
              <a:rPr lang="fr-FR" dirty="0" smtClean="0">
                <a:latin typeface="Calibri" pitchFamily="34" charset="0"/>
              </a:rPr>
              <a:t>Vitesse du courant</a:t>
            </a:r>
            <a:endParaRPr lang="fr-FR" dirty="0">
              <a:latin typeface="Calibri" pitchFamily="34" charset="0"/>
            </a:endParaRPr>
          </a:p>
        </p:txBody>
      </p:sp>
      <p:sp>
        <p:nvSpPr>
          <p:cNvPr id="18" name="Rectangle 17"/>
          <p:cNvSpPr/>
          <p:nvPr/>
        </p:nvSpPr>
        <p:spPr>
          <a:xfrm>
            <a:off x="2483768" y="2906195"/>
            <a:ext cx="2016224" cy="1200329"/>
          </a:xfrm>
          <a:prstGeom prst="rect">
            <a:avLst/>
          </a:prstGeom>
        </p:spPr>
        <p:txBody>
          <a:bodyPr wrap="square">
            <a:spAutoFit/>
          </a:bodyPr>
          <a:lstStyle/>
          <a:p>
            <a:r>
              <a:rPr lang="fr-FR" b="1" dirty="0">
                <a:latin typeface="Calibri" pitchFamily="34" charset="0"/>
              </a:rPr>
              <a:t>Axes </a:t>
            </a:r>
            <a:r>
              <a:rPr lang="fr-FR" b="1" dirty="0" smtClean="0">
                <a:latin typeface="Calibri" pitchFamily="34" charset="0"/>
              </a:rPr>
              <a:t>d’analyses</a:t>
            </a:r>
            <a:endParaRPr lang="fr-FR" b="1" dirty="0">
              <a:latin typeface="Calibri" pitchFamily="34" charset="0"/>
            </a:endParaRPr>
          </a:p>
          <a:p>
            <a:pPr marL="285750" indent="-285750">
              <a:buFont typeface="Arial" pitchFamily="34" charset="0"/>
              <a:buChar char="•"/>
            </a:pPr>
            <a:r>
              <a:rPr lang="fr-FR" dirty="0" smtClean="0">
                <a:latin typeface="Calibri" pitchFamily="34" charset="0"/>
              </a:rPr>
              <a:t>Météo</a:t>
            </a:r>
          </a:p>
          <a:p>
            <a:pPr marL="285750" indent="-285750">
              <a:buFont typeface="Arial" pitchFamily="34" charset="0"/>
              <a:buChar char="•"/>
            </a:pPr>
            <a:r>
              <a:rPr lang="fr-FR" dirty="0" smtClean="0">
                <a:latin typeface="Calibri" pitchFamily="34" charset="0"/>
              </a:rPr>
              <a:t>Etat de la route</a:t>
            </a:r>
          </a:p>
          <a:p>
            <a:pPr marL="285750" indent="-285750">
              <a:buFont typeface="Arial" pitchFamily="34" charset="0"/>
              <a:buChar char="•"/>
            </a:pPr>
            <a:r>
              <a:rPr lang="fr-FR" dirty="0" smtClean="0">
                <a:latin typeface="Calibri" pitchFamily="34" charset="0"/>
              </a:rPr>
              <a:t>Vélo</a:t>
            </a:r>
            <a:endParaRPr lang="fr-FR" dirty="0">
              <a:latin typeface="Calibri" pitchFamily="34" charset="0"/>
            </a:endParaRPr>
          </a:p>
        </p:txBody>
      </p:sp>
      <p:sp>
        <p:nvSpPr>
          <p:cNvPr id="19" name="Rectangle 18"/>
          <p:cNvSpPr/>
          <p:nvPr/>
        </p:nvSpPr>
        <p:spPr>
          <a:xfrm>
            <a:off x="2555776" y="4462378"/>
            <a:ext cx="3168352" cy="2031325"/>
          </a:xfrm>
          <a:prstGeom prst="rect">
            <a:avLst/>
          </a:prstGeom>
        </p:spPr>
        <p:txBody>
          <a:bodyPr wrap="square">
            <a:spAutoFit/>
          </a:bodyPr>
          <a:lstStyle/>
          <a:p>
            <a:r>
              <a:rPr lang="fr-FR" b="1" dirty="0">
                <a:latin typeface="Calibri" pitchFamily="34" charset="0"/>
              </a:rPr>
              <a:t>Axes </a:t>
            </a:r>
            <a:r>
              <a:rPr lang="fr-FR" b="1" dirty="0" smtClean="0">
                <a:latin typeface="Calibri" pitchFamily="34" charset="0"/>
              </a:rPr>
              <a:t>d’analyses</a:t>
            </a:r>
            <a:endParaRPr lang="fr-FR" b="1" dirty="0">
              <a:latin typeface="Calibri" pitchFamily="34" charset="0"/>
            </a:endParaRPr>
          </a:p>
          <a:p>
            <a:pPr marL="285750" indent="-285750">
              <a:buFont typeface="Arial" pitchFamily="34" charset="0"/>
              <a:buChar char="•"/>
            </a:pPr>
            <a:r>
              <a:rPr lang="fr-FR" dirty="0" smtClean="0">
                <a:latin typeface="Calibri" pitchFamily="34" charset="0"/>
              </a:rPr>
              <a:t>Météo</a:t>
            </a:r>
          </a:p>
          <a:p>
            <a:pPr marL="285750" indent="-285750">
              <a:buFont typeface="Arial" pitchFamily="34" charset="0"/>
              <a:buChar char="•"/>
            </a:pPr>
            <a:r>
              <a:rPr lang="fr-FR" dirty="0" smtClean="0">
                <a:latin typeface="Calibri" pitchFamily="34" charset="0"/>
              </a:rPr>
              <a:t>Présence de spectateurs</a:t>
            </a:r>
          </a:p>
          <a:p>
            <a:pPr marL="285750" indent="-285750">
              <a:buFont typeface="Arial" pitchFamily="34" charset="0"/>
              <a:buChar char="•"/>
            </a:pPr>
            <a:r>
              <a:rPr lang="fr-FR" dirty="0" smtClean="0">
                <a:latin typeface="Calibri" pitchFamily="34" charset="0"/>
              </a:rPr>
              <a:t>Equipement</a:t>
            </a:r>
          </a:p>
          <a:p>
            <a:r>
              <a:rPr lang="fr-FR" b="1" dirty="0" smtClean="0">
                <a:latin typeface="Calibri" pitchFamily="34" charset="0"/>
              </a:rPr>
              <a:t>Mesures</a:t>
            </a:r>
          </a:p>
          <a:p>
            <a:pPr marL="285750" indent="-285750">
              <a:buFont typeface="Arial" pitchFamily="34" charset="0"/>
              <a:buChar char="•"/>
            </a:pPr>
            <a:r>
              <a:rPr lang="fr-FR" dirty="0" smtClean="0">
                <a:latin typeface="Calibri" pitchFamily="34" charset="0"/>
              </a:rPr>
              <a:t>Temps du tour</a:t>
            </a:r>
          </a:p>
          <a:p>
            <a:pPr marL="285750" indent="-285750">
              <a:buFont typeface="Arial" pitchFamily="34" charset="0"/>
              <a:buChar char="•"/>
            </a:pPr>
            <a:r>
              <a:rPr lang="fr-FR" dirty="0" smtClean="0">
                <a:latin typeface="Calibri" pitchFamily="34" charset="0"/>
              </a:rPr>
              <a:t>Nb de tours</a:t>
            </a:r>
          </a:p>
        </p:txBody>
      </p:sp>
      <p:pic>
        <p:nvPicPr>
          <p:cNvPr id="20" name="Picture 4" descr="http://cache.20minutes.fr/img/photos/20mn/2009-03/2009-03-19/article_lucas.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18837" y="2033608"/>
            <a:ext cx="3828843" cy="257635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622211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On met tout dans la même table?</a:t>
            </a:r>
            <a:endParaRPr lang="fr-FR" sz="4400" b="0" cap="none" dirty="0">
              <a:latin typeface="Calibri Light"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4275960816"/>
              </p:ext>
            </p:extLst>
          </p:nvPr>
        </p:nvGraphicFramePr>
        <p:xfrm>
          <a:off x="251520" y="1196752"/>
          <a:ext cx="8568963" cy="4464496"/>
        </p:xfrm>
        <a:graphic>
          <a:graphicData uri="http://schemas.openxmlformats.org/drawingml/2006/table">
            <a:tbl>
              <a:tblPr firstRow="1" bandRow="1">
                <a:tableStyleId>{7DF18680-E054-41AD-8BC1-D1AEF772440D}</a:tableStyleId>
              </a:tblPr>
              <a:tblGrid>
                <a:gridCol w="219717"/>
                <a:gridCol w="219717"/>
                <a:gridCol w="219717"/>
                <a:gridCol w="219717"/>
                <a:gridCol w="219717"/>
                <a:gridCol w="219717"/>
                <a:gridCol w="219717"/>
                <a:gridCol w="219717"/>
                <a:gridCol w="219717"/>
                <a:gridCol w="219717"/>
                <a:gridCol w="219717"/>
                <a:gridCol w="219717"/>
                <a:gridCol w="219717"/>
                <a:gridCol w="219717"/>
                <a:gridCol w="219717"/>
                <a:gridCol w="219717"/>
                <a:gridCol w="219717"/>
                <a:gridCol w="219717"/>
                <a:gridCol w="219717"/>
                <a:gridCol w="219717"/>
                <a:gridCol w="219717"/>
                <a:gridCol w="219717"/>
                <a:gridCol w="219717"/>
                <a:gridCol w="219717"/>
                <a:gridCol w="219717"/>
                <a:gridCol w="219717"/>
                <a:gridCol w="219717"/>
                <a:gridCol w="219717"/>
                <a:gridCol w="219717"/>
                <a:gridCol w="219717"/>
                <a:gridCol w="219717"/>
                <a:gridCol w="219717"/>
                <a:gridCol w="219717"/>
                <a:gridCol w="219717"/>
                <a:gridCol w="219717"/>
                <a:gridCol w="219717"/>
                <a:gridCol w="219717"/>
                <a:gridCol w="219717"/>
                <a:gridCol w="219717"/>
              </a:tblGrid>
              <a:tr h="558062">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558062">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558062">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558062">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558062">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558062">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558062">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558062">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r>
            </a:tbl>
          </a:graphicData>
        </a:graphic>
      </p:graphicFrame>
    </p:spTree>
    <p:extLst>
      <p:ext uri="{BB962C8B-B14F-4D97-AF65-F5344CB8AC3E}">
        <p14:creationId xmlns:p14="http://schemas.microsoft.com/office/powerpoint/2010/main" val="290581064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On utilise plusieurs tables?</a:t>
            </a:r>
            <a:endParaRPr lang="fr-FR" sz="4400" b="0" cap="none" dirty="0">
              <a:latin typeface="Calibri Light"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1887675660"/>
              </p:ext>
            </p:extLst>
          </p:nvPr>
        </p:nvGraphicFramePr>
        <p:xfrm>
          <a:off x="179512" y="1196752"/>
          <a:ext cx="5544616" cy="2160240"/>
        </p:xfrm>
        <a:graphic>
          <a:graphicData uri="http://schemas.openxmlformats.org/drawingml/2006/table">
            <a:tbl>
              <a:tblPr firstRow="1" bandRow="1">
                <a:tableStyleId>{7DF18680-E054-41AD-8BC1-D1AEF772440D}</a:tableStyleId>
              </a:tblPr>
              <a:tblGrid>
                <a:gridCol w="396044"/>
                <a:gridCol w="396044"/>
                <a:gridCol w="396044"/>
                <a:gridCol w="396044"/>
                <a:gridCol w="396044"/>
                <a:gridCol w="396044"/>
                <a:gridCol w="396044"/>
                <a:gridCol w="396044"/>
                <a:gridCol w="396044"/>
                <a:gridCol w="396044"/>
                <a:gridCol w="396044"/>
                <a:gridCol w="396044"/>
                <a:gridCol w="396044"/>
                <a:gridCol w="396044"/>
              </a:tblGrid>
              <a:tr h="540060">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a:p>
                  </a:txBody>
                  <a:tcPr/>
                </a:tc>
                <a:tc>
                  <a:txBody>
                    <a:bodyPr/>
                    <a:lstStyle/>
                    <a:p>
                      <a:endParaRPr lang="fr-FR" dirty="0"/>
                    </a:p>
                  </a:txBody>
                  <a:tcPr/>
                </a:tc>
                <a:tc>
                  <a:txBody>
                    <a:bodyPr/>
                    <a:lstStyle/>
                    <a:p>
                      <a:endParaRPr lang="fr-FR"/>
                    </a:p>
                  </a:txBody>
                  <a:tcPr/>
                </a:tc>
                <a:tc>
                  <a:txBody>
                    <a:bodyPr/>
                    <a:lstStyle/>
                    <a:p>
                      <a:endParaRPr lang="fr-FR" dirty="0"/>
                    </a:p>
                  </a:txBody>
                  <a:tcPr/>
                </a:tc>
                <a:tc>
                  <a:txBody>
                    <a:bodyPr/>
                    <a:lstStyle/>
                    <a:p>
                      <a:endParaRPr lang="fr-FR"/>
                    </a:p>
                  </a:txBody>
                  <a:tcPr/>
                </a:tc>
                <a:tc>
                  <a:txBody>
                    <a:bodyPr/>
                    <a:lstStyle/>
                    <a:p>
                      <a:endParaRPr lang="fr-FR"/>
                    </a:p>
                  </a:txBody>
                  <a:tcPr/>
                </a:tc>
              </a:tr>
              <a:tr h="54006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a:p>
                  </a:txBody>
                  <a:tcPr/>
                </a:tc>
              </a:tr>
              <a:tr h="54006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54006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4270858610"/>
              </p:ext>
            </p:extLst>
          </p:nvPr>
        </p:nvGraphicFramePr>
        <p:xfrm>
          <a:off x="1019565" y="4221088"/>
          <a:ext cx="4373880" cy="1620180"/>
        </p:xfrm>
        <a:graphic>
          <a:graphicData uri="http://schemas.openxmlformats.org/drawingml/2006/table">
            <a:tbl>
              <a:tblPr firstRow="1" bandRow="1">
                <a:tableStyleId>{7DF18680-E054-41AD-8BC1-D1AEF772440D}</a:tableStyleId>
              </a:tblPr>
              <a:tblGrid>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gridCol w="208280"/>
              </a:tblGrid>
              <a:tr h="540060">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54006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540060">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c>
                  <a:txBody>
                    <a:bodyPr/>
                    <a:lstStyle/>
                    <a:p>
                      <a:endParaRPr lang="fr-FR" dirty="0"/>
                    </a:p>
                  </a:txBody>
                  <a:tcPr/>
                </a:tc>
              </a:tr>
            </a:tbl>
          </a:graphicData>
        </a:graphic>
      </p:graphicFrame>
      <p:graphicFrame>
        <p:nvGraphicFramePr>
          <p:cNvPr id="6" name="Tableau 5"/>
          <p:cNvGraphicFramePr>
            <a:graphicFrameLocks noGrp="1"/>
          </p:cNvGraphicFramePr>
          <p:nvPr>
            <p:extLst>
              <p:ext uri="{D42A27DB-BD31-4B8C-83A1-F6EECF244321}">
                <p14:modId xmlns:p14="http://schemas.microsoft.com/office/powerpoint/2010/main" val="1213457444"/>
              </p:ext>
            </p:extLst>
          </p:nvPr>
        </p:nvGraphicFramePr>
        <p:xfrm>
          <a:off x="7020272" y="1484784"/>
          <a:ext cx="1985248" cy="4389120"/>
        </p:xfrm>
        <a:graphic>
          <a:graphicData uri="http://schemas.openxmlformats.org/drawingml/2006/table">
            <a:tbl>
              <a:tblPr firstRow="1" bandRow="1">
                <a:tableStyleId>{7DF18680-E054-41AD-8BC1-D1AEF772440D}</a:tableStyleId>
              </a:tblPr>
              <a:tblGrid>
                <a:gridCol w="496312"/>
                <a:gridCol w="496312"/>
                <a:gridCol w="496312"/>
                <a:gridCol w="496312"/>
              </a:tblGrid>
              <a:tr h="182712">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r>
              <a:tr h="195223">
                <a:tc>
                  <a:txBody>
                    <a:bodyPr/>
                    <a:lstStyle/>
                    <a:p>
                      <a:endParaRPr lang="fr-FR"/>
                    </a:p>
                  </a:txBody>
                  <a:tcPr/>
                </a:tc>
                <a:tc>
                  <a:txBody>
                    <a:bodyPr/>
                    <a:lstStyle/>
                    <a:p>
                      <a:endParaRPr lang="fr-FR" dirty="0"/>
                    </a:p>
                  </a:txBody>
                  <a:tcPr/>
                </a:tc>
                <a:tc>
                  <a:txBody>
                    <a:bodyPr/>
                    <a:lstStyle/>
                    <a:p>
                      <a:endParaRPr lang="fr-FR"/>
                    </a:p>
                  </a:txBody>
                  <a:tcPr/>
                </a:tc>
                <a:tc>
                  <a:txBody>
                    <a:bodyPr/>
                    <a:lstStyle/>
                    <a:p>
                      <a:endParaRPr lang="fr-FR"/>
                    </a:p>
                  </a:txBody>
                  <a:tcPr/>
                </a:tc>
              </a:tr>
              <a:tr h="195223">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dirty="0"/>
                    </a:p>
                  </a:txBody>
                  <a:tcPr/>
                </a:tc>
              </a:tr>
              <a:tr h="195223">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dirty="0"/>
                    </a:p>
                  </a:txBody>
                  <a:tcPr/>
                </a:tc>
              </a:tr>
              <a:tr h="195223">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dirty="0"/>
                    </a:p>
                  </a:txBody>
                  <a:tcPr/>
                </a:tc>
              </a:tr>
              <a:tr h="195223">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dirty="0"/>
                    </a:p>
                  </a:txBody>
                  <a:tcPr/>
                </a:tc>
              </a:tr>
              <a:tr h="195223">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dirty="0"/>
                    </a:p>
                  </a:txBody>
                  <a:tcPr/>
                </a:tc>
              </a:tr>
              <a:tr h="195223">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dirty="0"/>
                    </a:p>
                  </a:txBody>
                  <a:tcPr/>
                </a:tc>
              </a:tr>
              <a:tr h="195223">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a:p>
                  </a:txBody>
                  <a:tcPr/>
                </a:tc>
              </a:tr>
              <a:tr h="195223">
                <a:tc>
                  <a:txBody>
                    <a:bodyPr/>
                    <a:lstStyle/>
                    <a:p>
                      <a:endParaRPr lang="fr-FR"/>
                    </a:p>
                  </a:txBody>
                  <a:tcPr/>
                </a:tc>
                <a:tc>
                  <a:txBody>
                    <a:bodyPr/>
                    <a:lstStyle/>
                    <a:p>
                      <a:endParaRPr lang="fr-FR" dirty="0"/>
                    </a:p>
                  </a:txBody>
                  <a:tcPr/>
                </a:tc>
                <a:tc>
                  <a:txBody>
                    <a:bodyPr/>
                    <a:lstStyle/>
                    <a:p>
                      <a:endParaRPr lang="fr-FR"/>
                    </a:p>
                  </a:txBody>
                  <a:tcPr/>
                </a:tc>
                <a:tc>
                  <a:txBody>
                    <a:bodyPr/>
                    <a:lstStyle/>
                    <a:p>
                      <a:endParaRPr lang="fr-FR"/>
                    </a:p>
                  </a:txBody>
                  <a:tcPr/>
                </a:tc>
              </a:tr>
              <a:tr h="195223">
                <a:tc>
                  <a:txBody>
                    <a:bodyPr/>
                    <a:lstStyle/>
                    <a:p>
                      <a:endParaRPr lang="fr-FR"/>
                    </a:p>
                  </a:txBody>
                  <a:tcPr/>
                </a:tc>
                <a:tc>
                  <a:txBody>
                    <a:bodyPr/>
                    <a:lstStyle/>
                    <a:p>
                      <a:endParaRPr lang="fr-FR" dirty="0"/>
                    </a:p>
                  </a:txBody>
                  <a:tcPr/>
                </a:tc>
                <a:tc>
                  <a:txBody>
                    <a:bodyPr/>
                    <a:lstStyle/>
                    <a:p>
                      <a:endParaRPr lang="fr-FR"/>
                    </a:p>
                  </a:txBody>
                  <a:tcPr/>
                </a:tc>
                <a:tc>
                  <a:txBody>
                    <a:bodyPr/>
                    <a:lstStyle/>
                    <a:p>
                      <a:endParaRPr lang="fr-FR"/>
                    </a:p>
                  </a:txBody>
                  <a:tcPr/>
                </a:tc>
              </a:tr>
              <a:tr h="195223">
                <a:tc>
                  <a:txBody>
                    <a:bodyPr/>
                    <a:lstStyle/>
                    <a:p>
                      <a:endParaRPr lang="fr-FR"/>
                    </a:p>
                  </a:txBody>
                  <a:tcPr/>
                </a:tc>
                <a:tc>
                  <a:txBody>
                    <a:bodyPr/>
                    <a:lstStyle/>
                    <a:p>
                      <a:endParaRPr lang="fr-FR" dirty="0"/>
                    </a:p>
                  </a:txBody>
                  <a:tcPr/>
                </a:tc>
                <a:tc>
                  <a:txBody>
                    <a:bodyPr/>
                    <a:lstStyle/>
                    <a:p>
                      <a:endParaRPr lang="fr-FR"/>
                    </a:p>
                  </a:txBody>
                  <a:tcPr/>
                </a:tc>
                <a:tc>
                  <a:txBody>
                    <a:bodyPr/>
                    <a:lstStyle/>
                    <a:p>
                      <a:endParaRPr lang="fr-FR" dirty="0"/>
                    </a:p>
                  </a:txBody>
                  <a:tcPr/>
                </a:tc>
              </a:tr>
            </a:tbl>
          </a:graphicData>
        </a:graphic>
      </p:graphicFrame>
      <p:sp>
        <p:nvSpPr>
          <p:cNvPr id="3" name="Flèche à quatre pointes 2"/>
          <p:cNvSpPr/>
          <p:nvPr/>
        </p:nvSpPr>
        <p:spPr>
          <a:xfrm>
            <a:off x="5393445" y="3212976"/>
            <a:ext cx="1440160" cy="1512168"/>
          </a:xfrm>
          <a:prstGeom prst="quad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sz="3200" b="1" dirty="0" smtClean="0"/>
              <a:t>?</a:t>
            </a:r>
            <a:endParaRPr lang="fr-FR" sz="3200" b="1" dirty="0"/>
          </a:p>
        </p:txBody>
      </p:sp>
    </p:spTree>
    <p:extLst>
      <p:ext uri="{BB962C8B-B14F-4D97-AF65-F5344CB8AC3E}">
        <p14:creationId xmlns:p14="http://schemas.microsoft.com/office/powerpoint/2010/main" val="299914494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La réponse évidemment:</a:t>
            </a:r>
            <a:endParaRPr lang="fr-FR" sz="4400" b="0" cap="none" dirty="0">
              <a:latin typeface="Calibri Light" pitchFamily="34" charset="0"/>
            </a:endParaRPr>
          </a:p>
        </p:txBody>
      </p:sp>
      <p:pic>
        <p:nvPicPr>
          <p:cNvPr id="8196" name="Picture 4" descr="http://uniqueweirdness.files.wordpress.com/2012/08/caruso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43808" y="2852936"/>
            <a:ext cx="4879352" cy="311616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6" name="Espace réservé du contenu 3"/>
          <p:cNvSpPr txBox="1">
            <a:spLocks/>
          </p:cNvSpPr>
          <p:nvPr/>
        </p:nvSpPr>
        <p:spPr>
          <a:xfrm>
            <a:off x="457200" y="1556792"/>
            <a:ext cx="8291264" cy="4615408"/>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20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2800" dirty="0" smtClean="0">
                <a:latin typeface="Calibri" pitchFamily="34" charset="0"/>
              </a:rPr>
              <a:t>Il existe des </a:t>
            </a:r>
            <a:r>
              <a:rPr lang="fr-FR" sz="2800" b="1" dirty="0" smtClean="0">
                <a:latin typeface="Calibri" pitchFamily="34" charset="0"/>
              </a:rPr>
              <a:t>règles simples </a:t>
            </a:r>
            <a:r>
              <a:rPr lang="fr-FR" sz="2800" dirty="0" smtClean="0">
                <a:latin typeface="Calibri" pitchFamily="34" charset="0"/>
              </a:rPr>
              <a:t>qui permettent de construire un datawarehouse : la </a:t>
            </a:r>
            <a:r>
              <a:rPr lang="fr-FR" sz="2800" b="1" dirty="0" smtClean="0">
                <a:latin typeface="Calibri" pitchFamily="34" charset="0"/>
              </a:rPr>
              <a:t>modélisation dimensionnelle</a:t>
            </a:r>
            <a:r>
              <a:rPr lang="fr-FR" sz="2800" dirty="0" smtClean="0">
                <a:latin typeface="Calibri" pitchFamily="34" charset="0"/>
              </a:rPr>
              <a:t>.</a:t>
            </a:r>
          </a:p>
        </p:txBody>
      </p:sp>
    </p:spTree>
    <p:extLst>
      <p:ext uri="{BB962C8B-B14F-4D97-AF65-F5344CB8AC3E}">
        <p14:creationId xmlns:p14="http://schemas.microsoft.com/office/powerpoint/2010/main" val="100703750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Ressources</a:t>
            </a:r>
            <a:endParaRPr lang="fr-FR" sz="4400" b="0" cap="none" dirty="0">
              <a:latin typeface="Calibri Light" pitchFamily="34" charset="0"/>
            </a:endParaRPr>
          </a:p>
        </p:txBody>
      </p:sp>
      <p:pic>
        <p:nvPicPr>
          <p:cNvPr id="3074" name="Picture 2" descr="http://bi.pl/site_media/content_images/books/Book_The_Data_Warehouse_Toolki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484784"/>
            <a:ext cx="2304256" cy="28981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6" name="Picture 4" descr="http://images.gibertjoseph.com/media/catalog/product/cache/1/image/9df78eab33525d08d6e5fb8d27136e95/i/112/9782711748112_1_7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3" y="1466687"/>
            <a:ext cx="2049405" cy="289819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3077"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52220" y="188640"/>
            <a:ext cx="2047825" cy="2898193"/>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6871" y="3429000"/>
            <a:ext cx="2952328" cy="3037707"/>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128619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Mon problème</a:t>
            </a:r>
            <a:endParaRPr lang="fr-FR" sz="4400" b="0" cap="none" dirty="0">
              <a:latin typeface="Calibri Light" pitchFamily="34" charset="0"/>
            </a:endParaRPr>
          </a:p>
        </p:txBody>
      </p:sp>
      <p:pic>
        <p:nvPicPr>
          <p:cNvPr id="2050" name="Picture 2" descr="http://medias.sport.fr/philippe-lucas-cree-son-team-166135.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692696"/>
            <a:ext cx="3795624" cy="252794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Espace réservé du contenu 2"/>
          <p:cNvSpPr>
            <a:spLocks noGrp="1"/>
          </p:cNvSpPr>
          <p:nvPr>
            <p:ph idx="1"/>
          </p:nvPr>
        </p:nvSpPr>
        <p:spPr>
          <a:xfrm>
            <a:off x="457200" y="1268760"/>
            <a:ext cx="8229600" cy="4903440"/>
          </a:xfrm>
        </p:spPr>
        <p:txBody>
          <a:bodyPr>
            <a:normAutofit/>
          </a:bodyPr>
          <a:lstStyle/>
          <a:p>
            <a:r>
              <a:rPr lang="fr-FR" dirty="0" smtClean="0">
                <a:latin typeface="Calibri" pitchFamily="34" charset="0"/>
              </a:rPr>
              <a:t>Triathlon</a:t>
            </a:r>
          </a:p>
          <a:p>
            <a:pPr lvl="1"/>
            <a:r>
              <a:rPr lang="fr-FR" dirty="0" smtClean="0">
                <a:latin typeface="Calibri" pitchFamily="34" charset="0"/>
              </a:rPr>
              <a:t>Natation</a:t>
            </a:r>
          </a:p>
          <a:p>
            <a:pPr lvl="1"/>
            <a:r>
              <a:rPr lang="fr-FR" dirty="0" smtClean="0">
                <a:latin typeface="Calibri" pitchFamily="34" charset="0"/>
              </a:rPr>
              <a:t>Course à pied</a:t>
            </a:r>
          </a:p>
          <a:p>
            <a:pPr lvl="1"/>
            <a:r>
              <a:rPr lang="fr-FR" dirty="0" smtClean="0">
                <a:latin typeface="Calibri" pitchFamily="34" charset="0"/>
              </a:rPr>
              <a:t>Cyclisme</a:t>
            </a:r>
            <a:endParaRPr lang="fr-FR" dirty="0">
              <a:latin typeface="Calibri" pitchFamily="34" charset="0"/>
            </a:endParaRPr>
          </a:p>
          <a:p>
            <a:pPr lvl="1"/>
            <a:endParaRPr lang="fr-FR" dirty="0" smtClean="0">
              <a:latin typeface="Calibri" pitchFamily="34" charset="0"/>
            </a:endParaRPr>
          </a:p>
          <a:p>
            <a:r>
              <a:rPr lang="fr-FR" dirty="0" smtClean="0">
                <a:latin typeface="Calibri" pitchFamily="34" charset="0"/>
              </a:rPr>
              <a:t>Nouveaux axes d’analyse</a:t>
            </a:r>
          </a:p>
          <a:p>
            <a:pPr lvl="1"/>
            <a:r>
              <a:rPr lang="fr-FR" dirty="0" smtClean="0">
                <a:latin typeface="Calibri" pitchFamily="34" charset="0"/>
              </a:rPr>
              <a:t>Condition météo</a:t>
            </a:r>
          </a:p>
          <a:p>
            <a:pPr lvl="1"/>
            <a:r>
              <a:rPr lang="fr-FR" dirty="0" smtClean="0">
                <a:latin typeface="Calibri" pitchFamily="34" charset="0"/>
              </a:rPr>
              <a:t>Equipement</a:t>
            </a:r>
          </a:p>
          <a:p>
            <a:pPr lvl="1"/>
            <a:r>
              <a:rPr lang="fr-FR" dirty="0" smtClean="0">
                <a:latin typeface="Calibri" pitchFamily="34" charset="0"/>
              </a:rPr>
              <a:t>Compétition</a:t>
            </a:r>
            <a:endParaRPr lang="fr-FR" dirty="0">
              <a:latin typeface="Calibri" pitchFamily="34" charset="0"/>
            </a:endParaRPr>
          </a:p>
        </p:txBody>
      </p:sp>
    </p:spTree>
    <p:extLst>
      <p:ext uri="{BB962C8B-B14F-4D97-AF65-F5344CB8AC3E}">
        <p14:creationId xmlns:p14="http://schemas.microsoft.com/office/powerpoint/2010/main" val="24937632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Règles simples</a:t>
            </a:r>
            <a:endParaRPr lang="fr-FR" sz="4400" b="0" cap="none" dirty="0">
              <a:latin typeface="Calibri Light" pitchFamily="34" charset="0"/>
            </a:endParaRPr>
          </a:p>
        </p:txBody>
      </p:sp>
      <p:sp>
        <p:nvSpPr>
          <p:cNvPr id="3" name="Espace réservé du contenu 2"/>
          <p:cNvSpPr>
            <a:spLocks noGrp="1"/>
          </p:cNvSpPr>
          <p:nvPr>
            <p:ph idx="1"/>
          </p:nvPr>
        </p:nvSpPr>
        <p:spPr>
          <a:xfrm>
            <a:off x="457200" y="1268760"/>
            <a:ext cx="8229600" cy="4903440"/>
          </a:xfrm>
        </p:spPr>
        <p:txBody>
          <a:bodyPr/>
          <a:lstStyle/>
          <a:p>
            <a:pPr marL="0" indent="0">
              <a:buNone/>
            </a:pPr>
            <a:r>
              <a:rPr lang="fr-FR" dirty="0" smtClean="0">
                <a:latin typeface="Calibri" pitchFamily="34" charset="0"/>
              </a:rPr>
              <a:t>Dans une même table de faits</a:t>
            </a:r>
          </a:p>
          <a:p>
            <a:pPr marL="274320" lvl="1" indent="0">
              <a:buNone/>
            </a:pPr>
            <a:r>
              <a:rPr lang="fr-FR" dirty="0" smtClean="0">
                <a:latin typeface="Calibri" pitchFamily="34" charset="0"/>
              </a:rPr>
              <a:t>1 seul événement</a:t>
            </a:r>
          </a:p>
          <a:p>
            <a:pPr marL="502920" lvl="2" indent="0">
              <a:buNone/>
            </a:pPr>
            <a:r>
              <a:rPr lang="fr-FR" dirty="0">
                <a:latin typeface="Calibri" pitchFamily="34" charset="0"/>
              </a:rPr>
              <a:t>T</a:t>
            </a:r>
            <a:r>
              <a:rPr lang="fr-FR" dirty="0" smtClean="0">
                <a:latin typeface="Calibri" pitchFamily="34" charset="0"/>
              </a:rPr>
              <a:t>outes les lignes racontent la même histoire</a:t>
            </a:r>
          </a:p>
          <a:p>
            <a:pPr marL="502920" lvl="2" indent="0">
              <a:buNone/>
            </a:pPr>
            <a:endParaRPr lang="fr-FR" dirty="0" smtClean="0">
              <a:latin typeface="Calibri" pitchFamily="34" charset="0"/>
            </a:endParaRPr>
          </a:p>
          <a:p>
            <a:pPr marL="274320" lvl="1" indent="0">
              <a:buNone/>
            </a:pPr>
            <a:r>
              <a:rPr lang="fr-FR" dirty="0">
                <a:latin typeface="Calibri" pitchFamily="34" charset="0"/>
              </a:rPr>
              <a:t>1 seule granularité</a:t>
            </a:r>
          </a:p>
          <a:p>
            <a:pPr marL="502920" lvl="2" indent="0">
              <a:buNone/>
            </a:pPr>
            <a:r>
              <a:rPr lang="fr-FR" dirty="0">
                <a:latin typeface="Calibri" pitchFamily="34" charset="0"/>
              </a:rPr>
              <a:t>Toutes les lignes </a:t>
            </a:r>
            <a:r>
              <a:rPr lang="fr-FR" dirty="0" smtClean="0">
                <a:latin typeface="Calibri" pitchFamily="34" charset="0"/>
              </a:rPr>
              <a:t>décrivent l’événement au même niveau</a:t>
            </a:r>
            <a:endParaRPr lang="fr-FR" dirty="0">
              <a:latin typeface="Calibri" pitchFamily="34" charset="0"/>
            </a:endParaRPr>
          </a:p>
          <a:p>
            <a:pPr marL="502920" lvl="2" indent="0">
              <a:buNone/>
            </a:pPr>
            <a:endParaRPr lang="fr-FR" dirty="0" smtClean="0">
              <a:latin typeface="Calibri" pitchFamily="34" charset="0"/>
            </a:endParaRPr>
          </a:p>
          <a:p>
            <a:pPr marL="274320" lvl="1" indent="0">
              <a:buNone/>
            </a:pPr>
            <a:r>
              <a:rPr lang="fr-FR" dirty="0" smtClean="0">
                <a:latin typeface="Calibri" pitchFamily="34" charset="0"/>
              </a:rPr>
              <a:t>1 seule dimensionnalité</a:t>
            </a:r>
          </a:p>
          <a:p>
            <a:pPr marL="502920" lvl="2" indent="0">
              <a:buNone/>
            </a:pPr>
            <a:r>
              <a:rPr lang="fr-FR" dirty="0" smtClean="0">
                <a:latin typeface="Calibri" pitchFamily="34" charset="0"/>
              </a:rPr>
              <a:t>Toutes les lignes utilisent les mêmes axes d’analyse</a:t>
            </a:r>
          </a:p>
          <a:p>
            <a:pPr marL="502920" lvl="2" indent="0">
              <a:buNone/>
            </a:pPr>
            <a:endParaRPr lang="fr-FR" dirty="0">
              <a:latin typeface="Calibri" pitchFamily="34" charset="0"/>
            </a:endParaRPr>
          </a:p>
        </p:txBody>
      </p:sp>
    </p:spTree>
    <p:extLst>
      <p:ext uri="{BB962C8B-B14F-4D97-AF65-F5344CB8AC3E}">
        <p14:creationId xmlns:p14="http://schemas.microsoft.com/office/powerpoint/2010/main" val="3314038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Etape 1 : Choisir l’événement</a:t>
            </a:r>
            <a:endParaRPr lang="fr-FR" sz="4400" b="0" cap="none" dirty="0">
              <a:latin typeface="Calibri Light" pitchFamily="34" charset="0"/>
            </a:endParaRPr>
          </a:p>
        </p:txBody>
      </p:sp>
      <p:sp>
        <p:nvSpPr>
          <p:cNvPr id="4" name="Espace réservé du contenu 2"/>
          <p:cNvSpPr txBox="1">
            <a:spLocks/>
          </p:cNvSpPr>
          <p:nvPr/>
        </p:nvSpPr>
        <p:spPr>
          <a:xfrm>
            <a:off x="611560" y="1929056"/>
            <a:ext cx="7704856" cy="3732192"/>
          </a:xfrm>
          <a:prstGeom prst="rect">
            <a:avLst/>
          </a:prstGeom>
          <a:ln>
            <a:solidFill>
              <a:schemeClr val="tx1"/>
            </a:solidFill>
          </a:ln>
        </p:spPr>
        <p:txBody>
          <a:bodyPr vert="horz" lIns="91440" tIns="45720" rIns="91440" bIns="45720" rtlCol="0" anchor="ctr">
            <a:normAutofit/>
          </a:bodyPr>
          <a:lstStyle>
            <a:lvl1pPr marL="182880" indent="-18288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20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fr-FR" dirty="0" smtClean="0">
                <a:latin typeface="Calibri" pitchFamily="34" charset="0"/>
              </a:rPr>
              <a:t>Un résultat sportif</a:t>
            </a:r>
            <a:endParaRPr lang="fr-FR" dirty="0">
              <a:latin typeface="Calibri" pitchFamily="34" charset="0"/>
            </a:endParaRPr>
          </a:p>
        </p:txBody>
      </p:sp>
      <p:sp>
        <p:nvSpPr>
          <p:cNvPr id="7" name="Espace réservé du contenu 2"/>
          <p:cNvSpPr txBox="1">
            <a:spLocks/>
          </p:cNvSpPr>
          <p:nvPr/>
        </p:nvSpPr>
        <p:spPr>
          <a:xfrm>
            <a:off x="457200" y="1268760"/>
            <a:ext cx="8229600" cy="490344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20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dirty="0" smtClean="0">
                <a:latin typeface="Calibri" pitchFamily="34" charset="0"/>
              </a:rPr>
              <a:t>Une ligne dans ma table correspond à :</a:t>
            </a:r>
            <a:endParaRPr lang="fr-FR" dirty="0">
              <a:latin typeface="Calibri" pitchFamily="34" charset="0"/>
            </a:endParaRPr>
          </a:p>
        </p:txBody>
      </p:sp>
    </p:spTree>
    <p:extLst>
      <p:ext uri="{BB962C8B-B14F-4D97-AF65-F5344CB8AC3E}">
        <p14:creationId xmlns:p14="http://schemas.microsoft.com/office/powerpoint/2010/main" val="37428916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827584" y="404664"/>
            <a:ext cx="8208912" cy="1944216"/>
          </a:xfrm>
        </p:spPr>
        <p:txBody>
          <a:bodyPr>
            <a:noAutofit/>
          </a:bodyPr>
          <a:lstStyle/>
          <a:p>
            <a:r>
              <a:rPr lang="fr-FR" sz="6000" b="0" cap="none" dirty="0" smtClean="0">
                <a:latin typeface="Calibri Light" pitchFamily="34" charset="0"/>
              </a:rPr>
              <a:t>Modélisation Dimensionnelle</a:t>
            </a:r>
            <a:endParaRPr lang="fr-FR" sz="6000" b="0" cap="none" dirty="0">
              <a:latin typeface="Calibri Light" pitchFamily="34" charset="0"/>
            </a:endParaRPr>
          </a:p>
        </p:txBody>
      </p:sp>
    </p:spTree>
    <p:extLst>
      <p:ext uri="{BB962C8B-B14F-4D97-AF65-F5344CB8AC3E}">
        <p14:creationId xmlns:p14="http://schemas.microsoft.com/office/powerpoint/2010/main" val="195627209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Etape 2 : Définir la granularité</a:t>
            </a:r>
            <a:endParaRPr lang="fr-FR" sz="4400" b="0" cap="none" dirty="0">
              <a:latin typeface="Calibri Light" pitchFamily="34" charset="0"/>
            </a:endParaRPr>
          </a:p>
        </p:txBody>
      </p:sp>
      <p:sp>
        <p:nvSpPr>
          <p:cNvPr id="4" name="Espace réservé du contenu 2"/>
          <p:cNvSpPr txBox="1">
            <a:spLocks/>
          </p:cNvSpPr>
          <p:nvPr/>
        </p:nvSpPr>
        <p:spPr>
          <a:xfrm>
            <a:off x="611560" y="1929056"/>
            <a:ext cx="1800200" cy="3732192"/>
          </a:xfrm>
          <a:prstGeom prst="rect">
            <a:avLst/>
          </a:prstGeom>
          <a:ln>
            <a:solidFill>
              <a:schemeClr val="tx1"/>
            </a:solidFill>
          </a:ln>
        </p:spPr>
        <p:txBody>
          <a:bodyPr vert="horz" lIns="91440" tIns="45720" rIns="91440" bIns="45720" rtlCol="0">
            <a:normAutofit/>
          </a:bodyPr>
          <a:lstStyle>
            <a:lvl1pPr marL="182880" indent="-18288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20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smtClean="0">
                <a:latin typeface="Calibri" pitchFamily="34" charset="0"/>
              </a:rPr>
              <a:t>Un </a:t>
            </a:r>
            <a:r>
              <a:rPr lang="fr-FR" sz="2000" b="1" dirty="0" smtClean="0">
                <a:latin typeface="Calibri" pitchFamily="34" charset="0"/>
              </a:rPr>
              <a:t>triathlon</a:t>
            </a:r>
            <a:endParaRPr lang="fr-FR" sz="2000" b="1" dirty="0">
              <a:latin typeface="Calibri" pitchFamily="34" charset="0"/>
            </a:endParaRPr>
          </a:p>
        </p:txBody>
      </p:sp>
      <p:sp>
        <p:nvSpPr>
          <p:cNvPr id="7" name="Espace réservé du contenu 2"/>
          <p:cNvSpPr txBox="1">
            <a:spLocks/>
          </p:cNvSpPr>
          <p:nvPr/>
        </p:nvSpPr>
        <p:spPr>
          <a:xfrm>
            <a:off x="457200" y="1268760"/>
            <a:ext cx="8229600" cy="490344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20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dirty="0" smtClean="0">
                <a:latin typeface="Calibri" pitchFamily="34" charset="0"/>
              </a:rPr>
              <a:t>Une ligne dans ma table correspond à :</a:t>
            </a:r>
            <a:endParaRPr lang="fr-FR" dirty="0">
              <a:latin typeface="Calibri" pitchFamily="34" charset="0"/>
            </a:endParaRPr>
          </a:p>
        </p:txBody>
      </p:sp>
    </p:spTree>
    <p:extLst>
      <p:ext uri="{BB962C8B-B14F-4D97-AF65-F5344CB8AC3E}">
        <p14:creationId xmlns:p14="http://schemas.microsoft.com/office/powerpoint/2010/main" val="194287402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Etape 2 : Définir la granularité</a:t>
            </a:r>
            <a:endParaRPr lang="fr-FR" sz="4400" b="0" cap="none" dirty="0">
              <a:latin typeface="Calibri Light" pitchFamily="34" charset="0"/>
            </a:endParaRPr>
          </a:p>
        </p:txBody>
      </p:sp>
      <p:sp>
        <p:nvSpPr>
          <p:cNvPr id="4" name="Espace réservé du contenu 2"/>
          <p:cNvSpPr txBox="1">
            <a:spLocks/>
          </p:cNvSpPr>
          <p:nvPr/>
        </p:nvSpPr>
        <p:spPr>
          <a:xfrm>
            <a:off x="611560" y="1929056"/>
            <a:ext cx="1800200" cy="3732192"/>
          </a:xfrm>
          <a:prstGeom prst="rect">
            <a:avLst/>
          </a:prstGeom>
          <a:ln>
            <a:solidFill>
              <a:schemeClr val="tx1"/>
            </a:solidFill>
          </a:ln>
        </p:spPr>
        <p:txBody>
          <a:bodyPr vert="horz" lIns="91440" tIns="45720" rIns="91440" bIns="45720" rtlCol="0">
            <a:normAutofit/>
          </a:bodyPr>
          <a:lstStyle>
            <a:lvl1pPr marL="182880" indent="-18288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20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smtClean="0">
                <a:latin typeface="Calibri" pitchFamily="34" charset="0"/>
              </a:rPr>
              <a:t>Un </a:t>
            </a:r>
            <a:r>
              <a:rPr lang="fr-FR" sz="2000" b="1" dirty="0" smtClean="0">
                <a:latin typeface="Calibri" pitchFamily="34" charset="0"/>
              </a:rPr>
              <a:t>triathlon</a:t>
            </a:r>
            <a:endParaRPr lang="fr-FR" sz="2000" b="1" dirty="0">
              <a:latin typeface="Calibri" pitchFamily="34" charset="0"/>
            </a:endParaRPr>
          </a:p>
        </p:txBody>
      </p:sp>
      <p:sp>
        <p:nvSpPr>
          <p:cNvPr id="7" name="Espace réservé du contenu 2"/>
          <p:cNvSpPr txBox="1">
            <a:spLocks/>
          </p:cNvSpPr>
          <p:nvPr/>
        </p:nvSpPr>
        <p:spPr>
          <a:xfrm>
            <a:off x="457200" y="1268760"/>
            <a:ext cx="8229600" cy="490344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20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dirty="0" smtClean="0">
                <a:latin typeface="Calibri" pitchFamily="34" charset="0"/>
              </a:rPr>
              <a:t>Une ligne dans ma table correspond à :</a:t>
            </a:r>
            <a:endParaRPr lang="fr-FR" dirty="0">
              <a:latin typeface="Calibri" pitchFamily="34" charset="0"/>
            </a:endParaRPr>
          </a:p>
        </p:txBody>
      </p:sp>
      <p:sp>
        <p:nvSpPr>
          <p:cNvPr id="16" name="Espace réservé du contenu 2"/>
          <p:cNvSpPr txBox="1">
            <a:spLocks/>
          </p:cNvSpPr>
          <p:nvPr/>
        </p:nvSpPr>
        <p:spPr>
          <a:xfrm>
            <a:off x="2483768" y="1928644"/>
            <a:ext cx="1800200" cy="3732192"/>
          </a:xfrm>
          <a:prstGeom prst="rect">
            <a:avLst/>
          </a:prstGeom>
          <a:ln>
            <a:solidFill>
              <a:schemeClr val="tx1"/>
            </a:solidFill>
          </a:ln>
        </p:spPr>
        <p:txBody>
          <a:bodyPr vert="horz" lIns="91440" tIns="45720" rIns="91440" bIns="45720" rtlCol="0">
            <a:normAutofit/>
          </a:bodyPr>
          <a:lstStyle>
            <a:lvl1pPr marL="182880" indent="-18288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20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a:latin typeface="Calibri" pitchFamily="34" charset="0"/>
              </a:rPr>
              <a:t>Une </a:t>
            </a:r>
            <a:r>
              <a:rPr lang="fr-FR" sz="2000" b="1" dirty="0">
                <a:latin typeface="Calibri" pitchFamily="34" charset="0"/>
              </a:rPr>
              <a:t>épreuve </a:t>
            </a:r>
            <a:r>
              <a:rPr lang="fr-FR" sz="2000" b="1" dirty="0" smtClean="0">
                <a:latin typeface="Calibri" pitchFamily="34" charset="0"/>
              </a:rPr>
              <a:t>physique</a:t>
            </a:r>
            <a:endParaRPr lang="fr-FR" sz="2000" dirty="0">
              <a:latin typeface="Calibri" pitchFamily="34" charset="0"/>
            </a:endParaRPr>
          </a:p>
        </p:txBody>
      </p:sp>
    </p:spTree>
    <p:extLst>
      <p:ext uri="{BB962C8B-B14F-4D97-AF65-F5344CB8AC3E}">
        <p14:creationId xmlns:p14="http://schemas.microsoft.com/office/powerpoint/2010/main" val="194287402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Etape 2 : Définir la granularité</a:t>
            </a:r>
            <a:endParaRPr lang="fr-FR" sz="4400" b="0" cap="none" dirty="0">
              <a:latin typeface="Calibri Light" pitchFamily="34" charset="0"/>
            </a:endParaRPr>
          </a:p>
        </p:txBody>
      </p:sp>
      <p:sp>
        <p:nvSpPr>
          <p:cNvPr id="4" name="Espace réservé du contenu 2"/>
          <p:cNvSpPr txBox="1">
            <a:spLocks/>
          </p:cNvSpPr>
          <p:nvPr/>
        </p:nvSpPr>
        <p:spPr>
          <a:xfrm>
            <a:off x="611560" y="1929056"/>
            <a:ext cx="1800200" cy="3732192"/>
          </a:xfrm>
          <a:prstGeom prst="rect">
            <a:avLst/>
          </a:prstGeom>
          <a:ln>
            <a:solidFill>
              <a:schemeClr val="tx1"/>
            </a:solidFill>
          </a:ln>
        </p:spPr>
        <p:txBody>
          <a:bodyPr vert="horz" lIns="91440" tIns="45720" rIns="91440" bIns="45720" rtlCol="0">
            <a:normAutofit/>
          </a:bodyPr>
          <a:lstStyle>
            <a:lvl1pPr marL="182880" indent="-18288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20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smtClean="0">
                <a:latin typeface="Calibri" pitchFamily="34" charset="0"/>
              </a:rPr>
              <a:t>Un </a:t>
            </a:r>
            <a:r>
              <a:rPr lang="fr-FR" sz="2000" b="1" dirty="0" smtClean="0">
                <a:latin typeface="Calibri" pitchFamily="34" charset="0"/>
              </a:rPr>
              <a:t>triathlon</a:t>
            </a:r>
            <a:endParaRPr lang="fr-FR" sz="2000" b="1" dirty="0">
              <a:latin typeface="Calibri" pitchFamily="34" charset="0"/>
            </a:endParaRPr>
          </a:p>
        </p:txBody>
      </p:sp>
      <p:sp>
        <p:nvSpPr>
          <p:cNvPr id="7" name="Espace réservé du contenu 2"/>
          <p:cNvSpPr txBox="1">
            <a:spLocks/>
          </p:cNvSpPr>
          <p:nvPr/>
        </p:nvSpPr>
        <p:spPr>
          <a:xfrm>
            <a:off x="457200" y="1268760"/>
            <a:ext cx="8229600" cy="490344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20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dirty="0" smtClean="0">
                <a:latin typeface="Calibri" pitchFamily="34" charset="0"/>
              </a:rPr>
              <a:t>Une ligne dans ma table correspond à :</a:t>
            </a:r>
            <a:endParaRPr lang="fr-FR" dirty="0">
              <a:latin typeface="Calibri" pitchFamily="34" charset="0"/>
            </a:endParaRPr>
          </a:p>
        </p:txBody>
      </p:sp>
      <p:sp>
        <p:nvSpPr>
          <p:cNvPr id="16" name="Espace réservé du contenu 2"/>
          <p:cNvSpPr txBox="1">
            <a:spLocks/>
          </p:cNvSpPr>
          <p:nvPr/>
        </p:nvSpPr>
        <p:spPr>
          <a:xfrm>
            <a:off x="2483768" y="1928644"/>
            <a:ext cx="1800200" cy="3732192"/>
          </a:xfrm>
          <a:prstGeom prst="rect">
            <a:avLst/>
          </a:prstGeom>
          <a:ln>
            <a:solidFill>
              <a:schemeClr val="tx1"/>
            </a:solidFill>
          </a:ln>
        </p:spPr>
        <p:txBody>
          <a:bodyPr vert="horz" lIns="91440" tIns="45720" rIns="91440" bIns="45720" rtlCol="0">
            <a:normAutofit/>
          </a:bodyPr>
          <a:lstStyle>
            <a:lvl1pPr marL="182880" indent="-18288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20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a:latin typeface="Calibri" pitchFamily="34" charset="0"/>
              </a:rPr>
              <a:t>Une </a:t>
            </a:r>
            <a:r>
              <a:rPr lang="fr-FR" sz="2000" b="1" dirty="0">
                <a:latin typeface="Calibri" pitchFamily="34" charset="0"/>
              </a:rPr>
              <a:t>épreuve </a:t>
            </a:r>
            <a:r>
              <a:rPr lang="fr-FR" sz="2000" b="1" dirty="0" smtClean="0">
                <a:latin typeface="Calibri" pitchFamily="34" charset="0"/>
              </a:rPr>
              <a:t>physique</a:t>
            </a:r>
            <a:endParaRPr lang="fr-FR" sz="2000" dirty="0">
              <a:latin typeface="Calibri" pitchFamily="34" charset="0"/>
            </a:endParaRPr>
          </a:p>
        </p:txBody>
      </p:sp>
      <p:sp>
        <p:nvSpPr>
          <p:cNvPr id="18" name="Espace réservé du contenu 2"/>
          <p:cNvSpPr txBox="1">
            <a:spLocks/>
          </p:cNvSpPr>
          <p:nvPr/>
        </p:nvSpPr>
        <p:spPr>
          <a:xfrm>
            <a:off x="4355976" y="1928644"/>
            <a:ext cx="1800200" cy="3732192"/>
          </a:xfrm>
          <a:prstGeom prst="rect">
            <a:avLst/>
          </a:prstGeom>
          <a:ln>
            <a:solidFill>
              <a:schemeClr val="tx1"/>
            </a:solidFill>
          </a:ln>
        </p:spPr>
        <p:txBody>
          <a:bodyPr vert="horz" lIns="91440" tIns="45720" rIns="91440" bIns="45720" rtlCol="0">
            <a:normAutofit/>
          </a:bodyPr>
          <a:lstStyle>
            <a:lvl1pPr marL="182880" indent="-18288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20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smtClean="0">
                <a:latin typeface="Calibri" pitchFamily="34" charset="0"/>
              </a:rPr>
              <a:t>Un </a:t>
            </a:r>
            <a:r>
              <a:rPr lang="fr-FR" sz="2000" b="1" dirty="0" smtClean="0">
                <a:latin typeface="Calibri" pitchFamily="34" charset="0"/>
              </a:rPr>
              <a:t>résultat partiel</a:t>
            </a:r>
            <a:endParaRPr lang="fr-FR" sz="2000" b="1" dirty="0">
              <a:latin typeface="Calibri" pitchFamily="34" charset="0"/>
            </a:endParaRPr>
          </a:p>
        </p:txBody>
      </p:sp>
    </p:spTree>
    <p:extLst>
      <p:ext uri="{BB962C8B-B14F-4D97-AF65-F5344CB8AC3E}">
        <p14:creationId xmlns:p14="http://schemas.microsoft.com/office/powerpoint/2010/main" val="194287402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Etape 2 : Définir la granularité</a:t>
            </a:r>
            <a:endParaRPr lang="fr-FR" sz="4400" b="0" cap="none" dirty="0">
              <a:latin typeface="Calibri Light" pitchFamily="34" charset="0"/>
            </a:endParaRPr>
          </a:p>
        </p:txBody>
      </p:sp>
      <p:sp>
        <p:nvSpPr>
          <p:cNvPr id="4" name="Espace réservé du contenu 2"/>
          <p:cNvSpPr txBox="1">
            <a:spLocks/>
          </p:cNvSpPr>
          <p:nvPr/>
        </p:nvSpPr>
        <p:spPr>
          <a:xfrm>
            <a:off x="611560" y="1929056"/>
            <a:ext cx="1800200" cy="3732192"/>
          </a:xfrm>
          <a:prstGeom prst="rect">
            <a:avLst/>
          </a:prstGeom>
          <a:ln>
            <a:solidFill>
              <a:schemeClr val="tx1"/>
            </a:solidFill>
          </a:ln>
        </p:spPr>
        <p:txBody>
          <a:bodyPr vert="horz" lIns="91440" tIns="45720" rIns="91440" bIns="45720" rtlCol="0">
            <a:normAutofit/>
          </a:bodyPr>
          <a:lstStyle>
            <a:lvl1pPr marL="182880" indent="-18288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20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smtClean="0">
                <a:latin typeface="Calibri" pitchFamily="34" charset="0"/>
              </a:rPr>
              <a:t>Un </a:t>
            </a:r>
            <a:r>
              <a:rPr lang="fr-FR" sz="2000" b="1" dirty="0" smtClean="0">
                <a:latin typeface="Calibri" pitchFamily="34" charset="0"/>
              </a:rPr>
              <a:t>triathlon</a:t>
            </a:r>
            <a:endParaRPr lang="fr-FR" sz="2000" b="1" dirty="0">
              <a:latin typeface="Calibri" pitchFamily="34" charset="0"/>
            </a:endParaRPr>
          </a:p>
        </p:txBody>
      </p:sp>
      <p:sp>
        <p:nvSpPr>
          <p:cNvPr id="7" name="Espace réservé du contenu 2"/>
          <p:cNvSpPr txBox="1">
            <a:spLocks/>
          </p:cNvSpPr>
          <p:nvPr/>
        </p:nvSpPr>
        <p:spPr>
          <a:xfrm>
            <a:off x="457200" y="1268760"/>
            <a:ext cx="8229600" cy="490344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20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dirty="0" smtClean="0">
                <a:latin typeface="Calibri" pitchFamily="34" charset="0"/>
              </a:rPr>
              <a:t>Une ligne dans ma table correspond à :</a:t>
            </a:r>
            <a:endParaRPr lang="fr-FR" dirty="0">
              <a:latin typeface="Calibri" pitchFamily="34" charset="0"/>
            </a:endParaRPr>
          </a:p>
        </p:txBody>
      </p:sp>
      <p:sp>
        <p:nvSpPr>
          <p:cNvPr id="12" name="Espace réservé du contenu 2"/>
          <p:cNvSpPr txBox="1">
            <a:spLocks/>
          </p:cNvSpPr>
          <p:nvPr/>
        </p:nvSpPr>
        <p:spPr>
          <a:xfrm>
            <a:off x="6228184" y="1929056"/>
            <a:ext cx="2232248" cy="3732192"/>
          </a:xfrm>
          <a:prstGeom prst="rect">
            <a:avLst/>
          </a:prstGeom>
          <a:ln>
            <a:solidFill>
              <a:schemeClr val="tx1"/>
            </a:solidFill>
          </a:ln>
        </p:spPr>
        <p:txBody>
          <a:bodyPr vert="horz" lIns="91440" tIns="45720" rIns="91440" bIns="45720" rtlCol="0">
            <a:normAutofit/>
          </a:bodyPr>
          <a:lstStyle>
            <a:lvl1pPr marL="182880" indent="-18288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20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2000" smtClean="0">
                <a:latin typeface="Calibri" pitchFamily="34" charset="0"/>
              </a:rPr>
              <a:t>Soit:</a:t>
            </a:r>
            <a:endParaRPr lang="fr-FR" sz="2000" dirty="0">
              <a:latin typeface="Calibri" pitchFamily="34" charset="0"/>
            </a:endParaRPr>
          </a:p>
        </p:txBody>
      </p:sp>
      <p:sp>
        <p:nvSpPr>
          <p:cNvPr id="13" name="Espace réservé du contenu 2"/>
          <p:cNvSpPr txBox="1">
            <a:spLocks/>
          </p:cNvSpPr>
          <p:nvPr/>
        </p:nvSpPr>
        <p:spPr>
          <a:xfrm>
            <a:off x="6300192" y="2420888"/>
            <a:ext cx="2088232" cy="779864"/>
          </a:xfrm>
          <a:prstGeom prst="rect">
            <a:avLst/>
          </a:prstGeom>
          <a:ln>
            <a:solidFill>
              <a:schemeClr val="tx1"/>
            </a:solidFill>
          </a:ln>
        </p:spPr>
        <p:txBody>
          <a:bodyPr vert="horz" lIns="91440" tIns="45720" rIns="91440" bIns="45720" rtlCol="0">
            <a:normAutofit/>
          </a:bodyPr>
          <a:lstStyle>
            <a:lvl1pPr marL="182880" indent="-18288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20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smtClean="0">
                <a:latin typeface="Calibri" pitchFamily="34" charset="0"/>
              </a:rPr>
              <a:t>Un résultat partiel de </a:t>
            </a:r>
            <a:r>
              <a:rPr lang="fr-FR" sz="2000" b="1" dirty="0" smtClean="0">
                <a:latin typeface="Calibri" pitchFamily="34" charset="0"/>
              </a:rPr>
              <a:t>Natation</a:t>
            </a:r>
          </a:p>
        </p:txBody>
      </p:sp>
      <p:sp>
        <p:nvSpPr>
          <p:cNvPr id="14" name="Espace réservé du contenu 2"/>
          <p:cNvSpPr txBox="1">
            <a:spLocks/>
          </p:cNvSpPr>
          <p:nvPr/>
        </p:nvSpPr>
        <p:spPr>
          <a:xfrm>
            <a:off x="6300192" y="3465004"/>
            <a:ext cx="2082981" cy="828092"/>
          </a:xfrm>
          <a:prstGeom prst="rect">
            <a:avLst/>
          </a:prstGeom>
          <a:ln>
            <a:solidFill>
              <a:schemeClr val="tx1"/>
            </a:solidFill>
          </a:ln>
        </p:spPr>
        <p:txBody>
          <a:bodyPr vert="horz" lIns="91440" tIns="45720" rIns="91440" bIns="45720" rtlCol="0">
            <a:normAutofit/>
          </a:bodyPr>
          <a:lstStyle>
            <a:lvl1pPr marL="182880" indent="-18288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20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a:latin typeface="Calibri" pitchFamily="34" charset="0"/>
              </a:rPr>
              <a:t>Un résultat partiel </a:t>
            </a:r>
            <a:r>
              <a:rPr lang="fr-FR" sz="2000" b="1" dirty="0" smtClean="0">
                <a:latin typeface="Calibri" pitchFamily="34" charset="0"/>
              </a:rPr>
              <a:t>Cyclisme</a:t>
            </a:r>
            <a:endParaRPr lang="fr-FR" sz="2000" b="1" dirty="0">
              <a:latin typeface="Calibri" pitchFamily="34" charset="0"/>
            </a:endParaRPr>
          </a:p>
        </p:txBody>
      </p:sp>
      <p:sp>
        <p:nvSpPr>
          <p:cNvPr id="15" name="Espace réservé du contenu 2"/>
          <p:cNvSpPr txBox="1">
            <a:spLocks/>
          </p:cNvSpPr>
          <p:nvPr/>
        </p:nvSpPr>
        <p:spPr>
          <a:xfrm>
            <a:off x="6300192" y="4581128"/>
            <a:ext cx="2088933" cy="864096"/>
          </a:xfrm>
          <a:prstGeom prst="rect">
            <a:avLst/>
          </a:prstGeom>
          <a:ln>
            <a:solidFill>
              <a:schemeClr val="tx1"/>
            </a:solidFill>
          </a:ln>
        </p:spPr>
        <p:txBody>
          <a:bodyPr vert="horz" lIns="91440" tIns="45720" rIns="91440" bIns="45720" rtlCol="0">
            <a:normAutofit/>
          </a:bodyPr>
          <a:lstStyle>
            <a:lvl1pPr marL="182880" indent="-18288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20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a:latin typeface="Calibri" pitchFamily="34" charset="0"/>
              </a:rPr>
              <a:t>Un résultat partiel </a:t>
            </a:r>
            <a:r>
              <a:rPr lang="fr-FR" sz="2000" b="1" dirty="0" smtClean="0">
                <a:latin typeface="Calibri" pitchFamily="34" charset="0"/>
              </a:rPr>
              <a:t>Course à pied</a:t>
            </a:r>
            <a:endParaRPr lang="fr-FR" sz="2000" b="1" dirty="0">
              <a:latin typeface="Calibri" pitchFamily="34" charset="0"/>
            </a:endParaRPr>
          </a:p>
        </p:txBody>
      </p:sp>
      <p:sp>
        <p:nvSpPr>
          <p:cNvPr id="16" name="Espace réservé du contenu 2"/>
          <p:cNvSpPr txBox="1">
            <a:spLocks/>
          </p:cNvSpPr>
          <p:nvPr/>
        </p:nvSpPr>
        <p:spPr>
          <a:xfrm>
            <a:off x="2483768" y="1928644"/>
            <a:ext cx="1800200" cy="3732192"/>
          </a:xfrm>
          <a:prstGeom prst="rect">
            <a:avLst/>
          </a:prstGeom>
          <a:ln>
            <a:solidFill>
              <a:schemeClr val="tx1"/>
            </a:solidFill>
          </a:ln>
        </p:spPr>
        <p:txBody>
          <a:bodyPr vert="horz" lIns="91440" tIns="45720" rIns="91440" bIns="45720" rtlCol="0">
            <a:normAutofit/>
          </a:bodyPr>
          <a:lstStyle>
            <a:lvl1pPr marL="182880" indent="-18288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20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a:latin typeface="Calibri" pitchFamily="34" charset="0"/>
              </a:rPr>
              <a:t>Une </a:t>
            </a:r>
            <a:r>
              <a:rPr lang="fr-FR" sz="2000" b="1" dirty="0">
                <a:latin typeface="Calibri" pitchFamily="34" charset="0"/>
              </a:rPr>
              <a:t>épreuve </a:t>
            </a:r>
            <a:r>
              <a:rPr lang="fr-FR" sz="2000" b="1" dirty="0" smtClean="0">
                <a:latin typeface="Calibri" pitchFamily="34" charset="0"/>
              </a:rPr>
              <a:t>physique</a:t>
            </a:r>
            <a:endParaRPr lang="fr-FR" sz="2000" dirty="0">
              <a:latin typeface="Calibri" pitchFamily="34" charset="0"/>
            </a:endParaRPr>
          </a:p>
        </p:txBody>
      </p:sp>
      <p:sp>
        <p:nvSpPr>
          <p:cNvPr id="18" name="Espace réservé du contenu 2"/>
          <p:cNvSpPr txBox="1">
            <a:spLocks/>
          </p:cNvSpPr>
          <p:nvPr/>
        </p:nvSpPr>
        <p:spPr>
          <a:xfrm>
            <a:off x="4355976" y="1928644"/>
            <a:ext cx="1800200" cy="3732192"/>
          </a:xfrm>
          <a:prstGeom prst="rect">
            <a:avLst/>
          </a:prstGeom>
          <a:ln>
            <a:solidFill>
              <a:schemeClr val="tx1"/>
            </a:solidFill>
          </a:ln>
        </p:spPr>
        <p:txBody>
          <a:bodyPr vert="horz" lIns="91440" tIns="45720" rIns="91440" bIns="45720" rtlCol="0">
            <a:normAutofit/>
          </a:bodyPr>
          <a:lstStyle>
            <a:lvl1pPr marL="182880" indent="-18288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20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smtClean="0">
                <a:latin typeface="Calibri" pitchFamily="34" charset="0"/>
              </a:rPr>
              <a:t>Un </a:t>
            </a:r>
            <a:r>
              <a:rPr lang="fr-FR" sz="2000" b="1" dirty="0" smtClean="0">
                <a:latin typeface="Calibri" pitchFamily="34" charset="0"/>
              </a:rPr>
              <a:t>résultat partiel</a:t>
            </a:r>
            <a:endParaRPr lang="fr-FR" sz="2000" b="1" dirty="0">
              <a:latin typeface="Calibri" pitchFamily="34" charset="0"/>
            </a:endParaRPr>
          </a:p>
        </p:txBody>
      </p:sp>
    </p:spTree>
    <p:extLst>
      <p:ext uri="{BB962C8B-B14F-4D97-AF65-F5344CB8AC3E}">
        <p14:creationId xmlns:p14="http://schemas.microsoft.com/office/powerpoint/2010/main" val="422812211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angle 81"/>
          <p:cNvSpPr/>
          <p:nvPr/>
        </p:nvSpPr>
        <p:spPr>
          <a:xfrm>
            <a:off x="4211960" y="1628800"/>
            <a:ext cx="1008112" cy="4104456"/>
          </a:xfrm>
          <a:prstGeom prst="rect">
            <a:avLst/>
          </a:prstGeom>
          <a:gradFill>
            <a:gsLst>
              <a:gs pos="0">
                <a:schemeClr val="dk2">
                  <a:tint val="40000"/>
                  <a:satMod val="350000"/>
                  <a:alpha val="16000"/>
                </a:schemeClr>
              </a:gs>
              <a:gs pos="40000">
                <a:schemeClr val="dk2">
                  <a:tint val="45000"/>
                  <a:shade val="99000"/>
                  <a:satMod val="350000"/>
                  <a:alpha val="10000"/>
                </a:schemeClr>
              </a:gs>
              <a:gs pos="100000">
                <a:schemeClr val="dk2">
                  <a:shade val="20000"/>
                  <a:satMod val="255000"/>
                  <a:alpha val="20000"/>
                </a:schemeClr>
              </a:gs>
            </a:gsLst>
            <a:path path="circle">
              <a:fillToRect l="50000" t="-80000" r="50000" b="180000"/>
            </a:path>
          </a:gradFill>
          <a:ln>
            <a:solidFill>
              <a:schemeClr val="tx1"/>
            </a:solid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fr-FR"/>
          </a:p>
        </p:txBody>
      </p:sp>
      <p:sp>
        <p:nvSpPr>
          <p:cNvPr id="90" name="Rectangle 89"/>
          <p:cNvSpPr/>
          <p:nvPr/>
        </p:nvSpPr>
        <p:spPr>
          <a:xfrm>
            <a:off x="5436096" y="1626831"/>
            <a:ext cx="1008112" cy="4104456"/>
          </a:xfrm>
          <a:prstGeom prst="rect">
            <a:avLst/>
          </a:prstGeom>
          <a:gradFill>
            <a:gsLst>
              <a:gs pos="0">
                <a:schemeClr val="dk2">
                  <a:tint val="40000"/>
                  <a:satMod val="350000"/>
                  <a:alpha val="16000"/>
                </a:schemeClr>
              </a:gs>
              <a:gs pos="40000">
                <a:schemeClr val="dk2">
                  <a:tint val="45000"/>
                  <a:shade val="99000"/>
                  <a:satMod val="350000"/>
                  <a:alpha val="10000"/>
                </a:schemeClr>
              </a:gs>
              <a:gs pos="100000">
                <a:schemeClr val="dk2">
                  <a:shade val="20000"/>
                  <a:satMod val="255000"/>
                  <a:alpha val="20000"/>
                </a:schemeClr>
              </a:gs>
            </a:gsLst>
            <a:path path="circle">
              <a:fillToRect l="50000" t="-80000" r="50000" b="180000"/>
            </a:path>
          </a:gradFill>
          <a:ln>
            <a:solidFill>
              <a:schemeClr val="tx1"/>
            </a:solid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fr-FR"/>
          </a:p>
        </p:txBody>
      </p:sp>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Etape 3 : Penser ses dimensions</a:t>
            </a:r>
            <a:endParaRPr lang="fr-FR" sz="4400" b="0" cap="none" dirty="0">
              <a:latin typeface="Calibri Light" pitchFamily="34" charset="0"/>
            </a:endParaRPr>
          </a:p>
        </p:txBody>
      </p:sp>
      <p:sp>
        <p:nvSpPr>
          <p:cNvPr id="4" name="ZoneTexte 3"/>
          <p:cNvSpPr txBox="1"/>
          <p:nvPr/>
        </p:nvSpPr>
        <p:spPr>
          <a:xfrm>
            <a:off x="299161" y="1988840"/>
            <a:ext cx="912429" cy="369332"/>
          </a:xfrm>
          <a:prstGeom prst="rect">
            <a:avLst/>
          </a:prstGeom>
          <a:noFill/>
        </p:spPr>
        <p:txBody>
          <a:bodyPr wrap="none" rtlCol="0">
            <a:spAutoFit/>
          </a:bodyPr>
          <a:lstStyle/>
          <a:p>
            <a:r>
              <a:rPr lang="fr-FR" dirty="0" smtClean="0"/>
              <a:t>Athlète</a:t>
            </a:r>
            <a:endParaRPr lang="fr-FR" dirty="0"/>
          </a:p>
        </p:txBody>
      </p:sp>
      <p:sp>
        <p:nvSpPr>
          <p:cNvPr id="5" name="ZoneTexte 4"/>
          <p:cNvSpPr txBox="1"/>
          <p:nvPr/>
        </p:nvSpPr>
        <p:spPr>
          <a:xfrm>
            <a:off x="299161" y="2504157"/>
            <a:ext cx="1451038" cy="369332"/>
          </a:xfrm>
          <a:prstGeom prst="rect">
            <a:avLst/>
          </a:prstGeom>
          <a:noFill/>
        </p:spPr>
        <p:txBody>
          <a:bodyPr wrap="none" rtlCol="0">
            <a:spAutoFit/>
          </a:bodyPr>
          <a:lstStyle/>
          <a:p>
            <a:r>
              <a:rPr lang="fr-FR" dirty="0" smtClean="0"/>
              <a:t>Compétition</a:t>
            </a:r>
            <a:endParaRPr lang="fr-FR" dirty="0"/>
          </a:p>
        </p:txBody>
      </p:sp>
      <p:sp>
        <p:nvSpPr>
          <p:cNvPr id="6" name="ZoneTexte 5"/>
          <p:cNvSpPr txBox="1"/>
          <p:nvPr/>
        </p:nvSpPr>
        <p:spPr>
          <a:xfrm>
            <a:off x="299161" y="4509120"/>
            <a:ext cx="843308" cy="369332"/>
          </a:xfrm>
          <a:prstGeom prst="rect">
            <a:avLst/>
          </a:prstGeom>
          <a:noFill/>
        </p:spPr>
        <p:txBody>
          <a:bodyPr wrap="none" rtlCol="0">
            <a:spAutoFit/>
          </a:bodyPr>
          <a:lstStyle/>
          <a:p>
            <a:r>
              <a:rPr lang="fr-FR" dirty="0" smtClean="0"/>
              <a:t>Météo</a:t>
            </a:r>
            <a:endParaRPr lang="fr-FR" dirty="0"/>
          </a:p>
        </p:txBody>
      </p:sp>
      <p:sp>
        <p:nvSpPr>
          <p:cNvPr id="7" name="ZoneTexte 6"/>
          <p:cNvSpPr txBox="1"/>
          <p:nvPr/>
        </p:nvSpPr>
        <p:spPr>
          <a:xfrm>
            <a:off x="299161" y="3528953"/>
            <a:ext cx="1407758" cy="369332"/>
          </a:xfrm>
          <a:prstGeom prst="rect">
            <a:avLst/>
          </a:prstGeom>
          <a:noFill/>
        </p:spPr>
        <p:txBody>
          <a:bodyPr wrap="none" rtlCol="0">
            <a:spAutoFit/>
          </a:bodyPr>
          <a:lstStyle/>
          <a:p>
            <a:r>
              <a:rPr lang="fr-FR" dirty="0" smtClean="0"/>
              <a:t>Equipement</a:t>
            </a:r>
            <a:endParaRPr lang="fr-FR" dirty="0"/>
          </a:p>
        </p:txBody>
      </p:sp>
      <p:sp>
        <p:nvSpPr>
          <p:cNvPr id="8" name="ZoneTexte 7"/>
          <p:cNvSpPr txBox="1"/>
          <p:nvPr/>
        </p:nvSpPr>
        <p:spPr>
          <a:xfrm>
            <a:off x="299161" y="4005064"/>
            <a:ext cx="994631" cy="369332"/>
          </a:xfrm>
          <a:prstGeom prst="rect">
            <a:avLst/>
          </a:prstGeom>
          <a:noFill/>
        </p:spPr>
        <p:txBody>
          <a:bodyPr wrap="none" rtlCol="0">
            <a:spAutoFit/>
          </a:bodyPr>
          <a:lstStyle/>
          <a:p>
            <a:r>
              <a:rPr lang="fr-FR" dirty="0" smtClean="0"/>
              <a:t>Epreuve</a:t>
            </a:r>
          </a:p>
        </p:txBody>
      </p:sp>
      <p:sp>
        <p:nvSpPr>
          <p:cNvPr id="9" name="ZoneTexte 8"/>
          <p:cNvSpPr txBox="1"/>
          <p:nvPr/>
        </p:nvSpPr>
        <p:spPr>
          <a:xfrm>
            <a:off x="299161" y="3006244"/>
            <a:ext cx="2305952" cy="369332"/>
          </a:xfrm>
          <a:prstGeom prst="rect">
            <a:avLst/>
          </a:prstGeom>
          <a:noFill/>
        </p:spPr>
        <p:txBody>
          <a:bodyPr wrap="none" rtlCol="0">
            <a:spAutoFit/>
          </a:bodyPr>
          <a:lstStyle/>
          <a:p>
            <a:r>
              <a:rPr lang="fr-FR" dirty="0" smtClean="0"/>
              <a:t>Date (départ/arrivée)</a:t>
            </a:r>
          </a:p>
        </p:txBody>
      </p:sp>
      <p:cxnSp>
        <p:nvCxnSpPr>
          <p:cNvPr id="13" name="Connecteur droit 12"/>
          <p:cNvCxnSpPr/>
          <p:nvPr/>
        </p:nvCxnSpPr>
        <p:spPr>
          <a:xfrm>
            <a:off x="299161" y="2276872"/>
            <a:ext cx="7992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Connecteur droit 13"/>
          <p:cNvCxnSpPr/>
          <p:nvPr/>
        </p:nvCxnSpPr>
        <p:spPr>
          <a:xfrm>
            <a:off x="299161" y="2801481"/>
            <a:ext cx="7992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Connecteur droit 14"/>
          <p:cNvCxnSpPr/>
          <p:nvPr/>
        </p:nvCxnSpPr>
        <p:spPr>
          <a:xfrm>
            <a:off x="299161" y="3303568"/>
            <a:ext cx="7992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Connecteur droit 15"/>
          <p:cNvCxnSpPr/>
          <p:nvPr/>
        </p:nvCxnSpPr>
        <p:spPr>
          <a:xfrm>
            <a:off x="299161" y="3826277"/>
            <a:ext cx="7992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Connecteur droit 16"/>
          <p:cNvCxnSpPr/>
          <p:nvPr/>
        </p:nvCxnSpPr>
        <p:spPr>
          <a:xfrm>
            <a:off x="299161" y="4302388"/>
            <a:ext cx="7992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Connecteur droit 17"/>
          <p:cNvCxnSpPr/>
          <p:nvPr/>
        </p:nvCxnSpPr>
        <p:spPr>
          <a:xfrm>
            <a:off x="299161" y="4806444"/>
            <a:ext cx="7992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20" name="Rectangle 19"/>
          <p:cNvSpPr/>
          <p:nvPr/>
        </p:nvSpPr>
        <p:spPr>
          <a:xfrm>
            <a:off x="2987824" y="1628800"/>
            <a:ext cx="1008112" cy="4104456"/>
          </a:xfrm>
          <a:prstGeom prst="rect">
            <a:avLst/>
          </a:prstGeom>
          <a:gradFill>
            <a:gsLst>
              <a:gs pos="0">
                <a:schemeClr val="dk2">
                  <a:tint val="40000"/>
                  <a:satMod val="350000"/>
                  <a:alpha val="16000"/>
                </a:schemeClr>
              </a:gs>
              <a:gs pos="40000">
                <a:schemeClr val="dk2">
                  <a:tint val="45000"/>
                  <a:shade val="99000"/>
                  <a:satMod val="350000"/>
                  <a:alpha val="10000"/>
                </a:schemeClr>
              </a:gs>
              <a:gs pos="100000">
                <a:schemeClr val="dk2">
                  <a:shade val="20000"/>
                  <a:satMod val="255000"/>
                  <a:alpha val="20000"/>
                </a:schemeClr>
              </a:gs>
            </a:gsLst>
            <a:path path="circle">
              <a:fillToRect l="50000" t="-80000" r="50000" b="180000"/>
            </a:path>
          </a:gradFill>
          <a:ln>
            <a:solidFill>
              <a:schemeClr val="tx1"/>
            </a:solid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fr-FR"/>
          </a:p>
        </p:txBody>
      </p:sp>
      <p:sp>
        <p:nvSpPr>
          <p:cNvPr id="21" name="Rectangle 20"/>
          <p:cNvSpPr/>
          <p:nvPr/>
        </p:nvSpPr>
        <p:spPr>
          <a:xfrm>
            <a:off x="6660232" y="1628800"/>
            <a:ext cx="1728192" cy="4104456"/>
          </a:xfrm>
          <a:prstGeom prst="rect">
            <a:avLst/>
          </a:prstGeom>
          <a:gradFill>
            <a:gsLst>
              <a:gs pos="0">
                <a:schemeClr val="dk2">
                  <a:tint val="40000"/>
                  <a:satMod val="350000"/>
                  <a:alpha val="16000"/>
                </a:schemeClr>
              </a:gs>
              <a:gs pos="40000">
                <a:schemeClr val="dk2">
                  <a:tint val="45000"/>
                  <a:shade val="99000"/>
                  <a:satMod val="350000"/>
                  <a:alpha val="10000"/>
                </a:schemeClr>
              </a:gs>
              <a:gs pos="100000">
                <a:schemeClr val="dk2">
                  <a:shade val="20000"/>
                  <a:satMod val="255000"/>
                  <a:alpha val="20000"/>
                </a:schemeClr>
              </a:gs>
            </a:gsLst>
            <a:path path="circle">
              <a:fillToRect l="50000" t="-80000" r="50000" b="180000"/>
            </a:path>
          </a:gradFill>
          <a:ln>
            <a:solidFill>
              <a:schemeClr val="tx1"/>
            </a:solid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fr-FR"/>
          </a:p>
        </p:txBody>
      </p:sp>
      <p:sp>
        <p:nvSpPr>
          <p:cNvPr id="29" name="ZoneTexte 28"/>
          <p:cNvSpPr txBox="1"/>
          <p:nvPr/>
        </p:nvSpPr>
        <p:spPr>
          <a:xfrm>
            <a:off x="2627784" y="1257499"/>
            <a:ext cx="1728192" cy="369332"/>
          </a:xfrm>
          <a:prstGeom prst="rect">
            <a:avLst/>
          </a:prstGeom>
          <a:noFill/>
        </p:spPr>
        <p:txBody>
          <a:bodyPr wrap="square" rtlCol="0">
            <a:spAutoFit/>
          </a:bodyPr>
          <a:lstStyle/>
          <a:p>
            <a:pPr algn="ctr"/>
            <a:r>
              <a:rPr lang="fr-FR" dirty="0" smtClean="0"/>
              <a:t>Triathlon</a:t>
            </a:r>
            <a:endParaRPr lang="fr-FR" dirty="0"/>
          </a:p>
        </p:txBody>
      </p:sp>
      <p:sp>
        <p:nvSpPr>
          <p:cNvPr id="30" name="ZoneTexte 29"/>
          <p:cNvSpPr txBox="1"/>
          <p:nvPr/>
        </p:nvSpPr>
        <p:spPr>
          <a:xfrm>
            <a:off x="6588224" y="982469"/>
            <a:ext cx="1872208" cy="646331"/>
          </a:xfrm>
          <a:prstGeom prst="rect">
            <a:avLst/>
          </a:prstGeom>
          <a:noFill/>
        </p:spPr>
        <p:txBody>
          <a:bodyPr wrap="square" rtlCol="0">
            <a:spAutoFit/>
          </a:bodyPr>
          <a:lstStyle/>
          <a:p>
            <a:pPr algn="ctr"/>
            <a:r>
              <a:rPr lang="fr-FR" dirty="0" smtClean="0"/>
              <a:t>Résultat Partiel</a:t>
            </a:r>
          </a:p>
          <a:p>
            <a:pPr algn="ctr"/>
            <a:r>
              <a:rPr lang="fr-FR" dirty="0" smtClean="0"/>
              <a:t>Nat. - </a:t>
            </a:r>
            <a:r>
              <a:rPr lang="fr-FR" dirty="0" err="1" smtClean="0"/>
              <a:t>Cycl</a:t>
            </a:r>
            <a:r>
              <a:rPr lang="fr-FR" dirty="0" smtClean="0"/>
              <a:t>. - C.P.</a:t>
            </a:r>
            <a:endParaRPr lang="fr-FR" dirty="0"/>
          </a:p>
        </p:txBody>
      </p:sp>
      <p:sp>
        <p:nvSpPr>
          <p:cNvPr id="31" name="ZoneTexte 30"/>
          <p:cNvSpPr txBox="1"/>
          <p:nvPr/>
        </p:nvSpPr>
        <p:spPr>
          <a:xfrm>
            <a:off x="4067944" y="980728"/>
            <a:ext cx="1296144" cy="646331"/>
          </a:xfrm>
          <a:prstGeom prst="rect">
            <a:avLst/>
          </a:prstGeom>
          <a:noFill/>
        </p:spPr>
        <p:txBody>
          <a:bodyPr wrap="square" rtlCol="0">
            <a:spAutoFit/>
          </a:bodyPr>
          <a:lstStyle/>
          <a:p>
            <a:pPr algn="ctr"/>
            <a:r>
              <a:rPr lang="fr-FR" dirty="0" smtClean="0"/>
              <a:t>Epreuve physique</a:t>
            </a:r>
            <a:endParaRPr lang="fr-FR" dirty="0"/>
          </a:p>
        </p:txBody>
      </p:sp>
      <p:sp>
        <p:nvSpPr>
          <p:cNvPr id="32" name="Rectangle 31"/>
          <p:cNvSpPr/>
          <p:nvPr/>
        </p:nvSpPr>
        <p:spPr>
          <a:xfrm>
            <a:off x="6732240" y="1700808"/>
            <a:ext cx="432048" cy="3960440"/>
          </a:xfrm>
          <a:prstGeom prst="rect">
            <a:avLst/>
          </a:prstGeom>
          <a:gradFill>
            <a:gsLst>
              <a:gs pos="0">
                <a:schemeClr val="dk2">
                  <a:tint val="40000"/>
                  <a:satMod val="350000"/>
                  <a:alpha val="16000"/>
                </a:schemeClr>
              </a:gs>
              <a:gs pos="40000">
                <a:schemeClr val="dk2">
                  <a:tint val="45000"/>
                  <a:shade val="99000"/>
                  <a:satMod val="350000"/>
                  <a:alpha val="10000"/>
                </a:schemeClr>
              </a:gs>
              <a:gs pos="100000">
                <a:schemeClr val="dk2">
                  <a:shade val="20000"/>
                  <a:satMod val="255000"/>
                  <a:alpha val="20000"/>
                </a:schemeClr>
              </a:gs>
            </a:gsLst>
            <a:path path="circle">
              <a:fillToRect l="50000" t="-80000" r="50000" b="180000"/>
            </a:path>
          </a:gradFill>
          <a:ln>
            <a:solidFill>
              <a:schemeClr val="tx1"/>
            </a:solid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fr-FR"/>
          </a:p>
        </p:txBody>
      </p:sp>
      <p:sp>
        <p:nvSpPr>
          <p:cNvPr id="33" name="Rectangle 32"/>
          <p:cNvSpPr/>
          <p:nvPr/>
        </p:nvSpPr>
        <p:spPr>
          <a:xfrm>
            <a:off x="7884368" y="1709265"/>
            <a:ext cx="423664" cy="3960440"/>
          </a:xfrm>
          <a:prstGeom prst="rect">
            <a:avLst/>
          </a:prstGeom>
          <a:gradFill>
            <a:gsLst>
              <a:gs pos="0">
                <a:schemeClr val="dk2">
                  <a:tint val="40000"/>
                  <a:satMod val="350000"/>
                  <a:alpha val="16000"/>
                </a:schemeClr>
              </a:gs>
              <a:gs pos="40000">
                <a:schemeClr val="dk2">
                  <a:tint val="45000"/>
                  <a:shade val="99000"/>
                  <a:satMod val="350000"/>
                  <a:alpha val="10000"/>
                </a:schemeClr>
              </a:gs>
              <a:gs pos="100000">
                <a:schemeClr val="dk2">
                  <a:shade val="20000"/>
                  <a:satMod val="255000"/>
                  <a:alpha val="20000"/>
                </a:schemeClr>
              </a:gs>
            </a:gsLst>
            <a:path path="circle">
              <a:fillToRect l="50000" t="-80000" r="50000" b="180000"/>
            </a:path>
          </a:gradFill>
          <a:ln>
            <a:solidFill>
              <a:schemeClr val="tx1"/>
            </a:solid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fr-FR"/>
          </a:p>
        </p:txBody>
      </p:sp>
      <p:sp>
        <p:nvSpPr>
          <p:cNvPr id="34" name="Rectangle 33"/>
          <p:cNvSpPr/>
          <p:nvPr/>
        </p:nvSpPr>
        <p:spPr>
          <a:xfrm>
            <a:off x="7312496" y="1709265"/>
            <a:ext cx="423664" cy="3960440"/>
          </a:xfrm>
          <a:prstGeom prst="rect">
            <a:avLst/>
          </a:prstGeom>
          <a:gradFill>
            <a:gsLst>
              <a:gs pos="0">
                <a:schemeClr val="dk2">
                  <a:tint val="40000"/>
                  <a:satMod val="350000"/>
                  <a:alpha val="16000"/>
                </a:schemeClr>
              </a:gs>
              <a:gs pos="40000">
                <a:schemeClr val="dk2">
                  <a:tint val="45000"/>
                  <a:shade val="99000"/>
                  <a:satMod val="350000"/>
                  <a:alpha val="10000"/>
                </a:schemeClr>
              </a:gs>
              <a:gs pos="100000">
                <a:schemeClr val="dk2">
                  <a:shade val="20000"/>
                  <a:satMod val="255000"/>
                  <a:alpha val="20000"/>
                </a:schemeClr>
              </a:gs>
            </a:gsLst>
            <a:path path="circle">
              <a:fillToRect l="50000" t="-80000" r="50000" b="180000"/>
            </a:path>
          </a:gradFill>
          <a:ln>
            <a:solidFill>
              <a:schemeClr val="tx1"/>
            </a:solid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fr-FR"/>
          </a:p>
        </p:txBody>
      </p:sp>
      <p:sp>
        <p:nvSpPr>
          <p:cNvPr id="35" name="ZoneTexte 34"/>
          <p:cNvSpPr txBox="1"/>
          <p:nvPr/>
        </p:nvSpPr>
        <p:spPr>
          <a:xfrm>
            <a:off x="3237643" y="1979548"/>
            <a:ext cx="508473" cy="369332"/>
          </a:xfrm>
          <a:prstGeom prst="rect">
            <a:avLst/>
          </a:prstGeom>
          <a:noFill/>
        </p:spPr>
        <p:txBody>
          <a:bodyPr wrap="none" rtlCol="0">
            <a:spAutoFit/>
          </a:bodyPr>
          <a:lstStyle/>
          <a:p>
            <a:r>
              <a:rPr lang="fr-FR" b="1" dirty="0" smtClean="0"/>
              <a:t>OK</a:t>
            </a:r>
            <a:endParaRPr lang="fr-FR" b="1" dirty="0"/>
          </a:p>
        </p:txBody>
      </p:sp>
      <p:sp>
        <p:nvSpPr>
          <p:cNvPr id="36" name="ZoneTexte 35"/>
          <p:cNvSpPr txBox="1"/>
          <p:nvPr/>
        </p:nvSpPr>
        <p:spPr>
          <a:xfrm>
            <a:off x="6694027" y="1979548"/>
            <a:ext cx="508473" cy="369332"/>
          </a:xfrm>
          <a:prstGeom prst="rect">
            <a:avLst/>
          </a:prstGeom>
          <a:noFill/>
        </p:spPr>
        <p:txBody>
          <a:bodyPr wrap="none" rtlCol="0">
            <a:spAutoFit/>
          </a:bodyPr>
          <a:lstStyle/>
          <a:p>
            <a:r>
              <a:rPr lang="fr-FR" b="1" dirty="0" smtClean="0"/>
              <a:t>OK</a:t>
            </a:r>
            <a:endParaRPr lang="fr-FR" b="1" dirty="0"/>
          </a:p>
        </p:txBody>
      </p:sp>
      <p:sp>
        <p:nvSpPr>
          <p:cNvPr id="37" name="ZoneTexte 36"/>
          <p:cNvSpPr txBox="1"/>
          <p:nvPr/>
        </p:nvSpPr>
        <p:spPr>
          <a:xfrm>
            <a:off x="7270091" y="1988840"/>
            <a:ext cx="508473" cy="369332"/>
          </a:xfrm>
          <a:prstGeom prst="rect">
            <a:avLst/>
          </a:prstGeom>
          <a:noFill/>
        </p:spPr>
        <p:txBody>
          <a:bodyPr wrap="none" rtlCol="0">
            <a:spAutoFit/>
          </a:bodyPr>
          <a:lstStyle/>
          <a:p>
            <a:r>
              <a:rPr lang="fr-FR" b="1" dirty="0" smtClean="0"/>
              <a:t>OK</a:t>
            </a:r>
            <a:endParaRPr lang="fr-FR" b="1" dirty="0"/>
          </a:p>
        </p:txBody>
      </p:sp>
      <p:sp>
        <p:nvSpPr>
          <p:cNvPr id="38" name="ZoneTexte 37"/>
          <p:cNvSpPr txBox="1"/>
          <p:nvPr/>
        </p:nvSpPr>
        <p:spPr>
          <a:xfrm>
            <a:off x="7853191" y="1988840"/>
            <a:ext cx="508473" cy="369332"/>
          </a:xfrm>
          <a:prstGeom prst="rect">
            <a:avLst/>
          </a:prstGeom>
          <a:noFill/>
        </p:spPr>
        <p:txBody>
          <a:bodyPr wrap="square" rtlCol="0">
            <a:spAutoFit/>
          </a:bodyPr>
          <a:lstStyle/>
          <a:p>
            <a:r>
              <a:rPr lang="fr-FR" b="1" dirty="0" smtClean="0"/>
              <a:t>OK</a:t>
            </a:r>
            <a:endParaRPr lang="fr-FR" b="1" dirty="0"/>
          </a:p>
        </p:txBody>
      </p:sp>
      <p:sp>
        <p:nvSpPr>
          <p:cNvPr id="39" name="ZoneTexte 38"/>
          <p:cNvSpPr txBox="1"/>
          <p:nvPr/>
        </p:nvSpPr>
        <p:spPr>
          <a:xfrm>
            <a:off x="4461779" y="1977579"/>
            <a:ext cx="508473" cy="369332"/>
          </a:xfrm>
          <a:prstGeom prst="rect">
            <a:avLst/>
          </a:prstGeom>
          <a:noFill/>
        </p:spPr>
        <p:txBody>
          <a:bodyPr wrap="none" rtlCol="0">
            <a:spAutoFit/>
          </a:bodyPr>
          <a:lstStyle/>
          <a:p>
            <a:r>
              <a:rPr lang="fr-FR" b="1" dirty="0" smtClean="0"/>
              <a:t>OK</a:t>
            </a:r>
            <a:endParaRPr lang="fr-FR" b="1" dirty="0"/>
          </a:p>
        </p:txBody>
      </p:sp>
      <p:sp>
        <p:nvSpPr>
          <p:cNvPr id="45" name="ZoneTexte 44"/>
          <p:cNvSpPr txBox="1"/>
          <p:nvPr/>
        </p:nvSpPr>
        <p:spPr>
          <a:xfrm>
            <a:off x="3237643" y="2494865"/>
            <a:ext cx="508473" cy="369332"/>
          </a:xfrm>
          <a:prstGeom prst="rect">
            <a:avLst/>
          </a:prstGeom>
          <a:noFill/>
        </p:spPr>
        <p:txBody>
          <a:bodyPr wrap="none" rtlCol="0">
            <a:spAutoFit/>
          </a:bodyPr>
          <a:lstStyle/>
          <a:p>
            <a:r>
              <a:rPr lang="fr-FR" b="1" dirty="0" smtClean="0"/>
              <a:t>OK</a:t>
            </a:r>
            <a:endParaRPr lang="fr-FR" b="1" dirty="0"/>
          </a:p>
        </p:txBody>
      </p:sp>
      <p:sp>
        <p:nvSpPr>
          <p:cNvPr id="46" name="ZoneTexte 45"/>
          <p:cNvSpPr txBox="1"/>
          <p:nvPr/>
        </p:nvSpPr>
        <p:spPr>
          <a:xfrm>
            <a:off x="6694027" y="2494865"/>
            <a:ext cx="508473" cy="369332"/>
          </a:xfrm>
          <a:prstGeom prst="rect">
            <a:avLst/>
          </a:prstGeom>
          <a:noFill/>
        </p:spPr>
        <p:txBody>
          <a:bodyPr wrap="none" rtlCol="0">
            <a:spAutoFit/>
          </a:bodyPr>
          <a:lstStyle/>
          <a:p>
            <a:r>
              <a:rPr lang="fr-FR" b="1" dirty="0" smtClean="0"/>
              <a:t>OK</a:t>
            </a:r>
            <a:endParaRPr lang="fr-FR" b="1" dirty="0"/>
          </a:p>
        </p:txBody>
      </p:sp>
      <p:sp>
        <p:nvSpPr>
          <p:cNvPr id="47" name="ZoneTexte 46"/>
          <p:cNvSpPr txBox="1"/>
          <p:nvPr/>
        </p:nvSpPr>
        <p:spPr>
          <a:xfrm>
            <a:off x="7270091" y="2504157"/>
            <a:ext cx="508473" cy="369332"/>
          </a:xfrm>
          <a:prstGeom prst="rect">
            <a:avLst/>
          </a:prstGeom>
          <a:noFill/>
        </p:spPr>
        <p:txBody>
          <a:bodyPr wrap="none" rtlCol="0">
            <a:spAutoFit/>
          </a:bodyPr>
          <a:lstStyle/>
          <a:p>
            <a:r>
              <a:rPr lang="fr-FR" b="1" dirty="0" smtClean="0"/>
              <a:t>OK</a:t>
            </a:r>
            <a:endParaRPr lang="fr-FR" b="1" dirty="0"/>
          </a:p>
        </p:txBody>
      </p:sp>
      <p:sp>
        <p:nvSpPr>
          <p:cNvPr id="48" name="ZoneTexte 47"/>
          <p:cNvSpPr txBox="1"/>
          <p:nvPr/>
        </p:nvSpPr>
        <p:spPr>
          <a:xfrm>
            <a:off x="7853191" y="2504157"/>
            <a:ext cx="508473" cy="369332"/>
          </a:xfrm>
          <a:prstGeom prst="rect">
            <a:avLst/>
          </a:prstGeom>
          <a:noFill/>
        </p:spPr>
        <p:txBody>
          <a:bodyPr wrap="square" rtlCol="0">
            <a:spAutoFit/>
          </a:bodyPr>
          <a:lstStyle/>
          <a:p>
            <a:r>
              <a:rPr lang="fr-FR" b="1" dirty="0" smtClean="0"/>
              <a:t>OK</a:t>
            </a:r>
            <a:endParaRPr lang="fr-FR" b="1" dirty="0"/>
          </a:p>
        </p:txBody>
      </p:sp>
      <p:sp>
        <p:nvSpPr>
          <p:cNvPr id="49" name="ZoneTexte 48"/>
          <p:cNvSpPr txBox="1"/>
          <p:nvPr/>
        </p:nvSpPr>
        <p:spPr>
          <a:xfrm>
            <a:off x="4461779" y="2492896"/>
            <a:ext cx="508473" cy="369332"/>
          </a:xfrm>
          <a:prstGeom prst="rect">
            <a:avLst/>
          </a:prstGeom>
          <a:noFill/>
        </p:spPr>
        <p:txBody>
          <a:bodyPr wrap="none" rtlCol="0">
            <a:spAutoFit/>
          </a:bodyPr>
          <a:lstStyle/>
          <a:p>
            <a:r>
              <a:rPr lang="fr-FR" b="1" dirty="0" smtClean="0"/>
              <a:t>OK</a:t>
            </a:r>
            <a:endParaRPr lang="fr-FR" b="1" dirty="0"/>
          </a:p>
        </p:txBody>
      </p:sp>
      <p:sp>
        <p:nvSpPr>
          <p:cNvPr id="55" name="ZoneTexte 54"/>
          <p:cNvSpPr txBox="1"/>
          <p:nvPr/>
        </p:nvSpPr>
        <p:spPr>
          <a:xfrm>
            <a:off x="6687078" y="2996952"/>
            <a:ext cx="508473" cy="369332"/>
          </a:xfrm>
          <a:prstGeom prst="rect">
            <a:avLst/>
          </a:prstGeom>
          <a:noFill/>
        </p:spPr>
        <p:txBody>
          <a:bodyPr wrap="none" rtlCol="0">
            <a:spAutoFit/>
          </a:bodyPr>
          <a:lstStyle/>
          <a:p>
            <a:r>
              <a:rPr lang="fr-FR" b="1" dirty="0" smtClean="0"/>
              <a:t>OK</a:t>
            </a:r>
            <a:endParaRPr lang="fr-FR" b="1" dirty="0"/>
          </a:p>
        </p:txBody>
      </p:sp>
      <p:sp>
        <p:nvSpPr>
          <p:cNvPr id="56" name="ZoneTexte 55"/>
          <p:cNvSpPr txBox="1"/>
          <p:nvPr/>
        </p:nvSpPr>
        <p:spPr>
          <a:xfrm>
            <a:off x="7263142" y="3006244"/>
            <a:ext cx="508473" cy="369332"/>
          </a:xfrm>
          <a:prstGeom prst="rect">
            <a:avLst/>
          </a:prstGeom>
          <a:noFill/>
        </p:spPr>
        <p:txBody>
          <a:bodyPr wrap="none" rtlCol="0">
            <a:spAutoFit/>
          </a:bodyPr>
          <a:lstStyle/>
          <a:p>
            <a:r>
              <a:rPr lang="fr-FR" b="1" dirty="0" smtClean="0"/>
              <a:t>OK</a:t>
            </a:r>
            <a:endParaRPr lang="fr-FR" b="1" dirty="0"/>
          </a:p>
        </p:txBody>
      </p:sp>
      <p:sp>
        <p:nvSpPr>
          <p:cNvPr id="57" name="ZoneTexte 56"/>
          <p:cNvSpPr txBox="1"/>
          <p:nvPr/>
        </p:nvSpPr>
        <p:spPr>
          <a:xfrm>
            <a:off x="7846242" y="3006244"/>
            <a:ext cx="508473" cy="369332"/>
          </a:xfrm>
          <a:prstGeom prst="rect">
            <a:avLst/>
          </a:prstGeom>
          <a:noFill/>
        </p:spPr>
        <p:txBody>
          <a:bodyPr wrap="square" rtlCol="0">
            <a:spAutoFit/>
          </a:bodyPr>
          <a:lstStyle/>
          <a:p>
            <a:r>
              <a:rPr lang="fr-FR" b="1" dirty="0" smtClean="0"/>
              <a:t>OK</a:t>
            </a:r>
            <a:endParaRPr lang="fr-FR" b="1" dirty="0"/>
          </a:p>
        </p:txBody>
      </p:sp>
      <p:sp>
        <p:nvSpPr>
          <p:cNvPr id="58" name="ZoneTexte 57"/>
          <p:cNvSpPr txBox="1"/>
          <p:nvPr/>
        </p:nvSpPr>
        <p:spPr>
          <a:xfrm>
            <a:off x="6687077" y="3501008"/>
            <a:ext cx="508473" cy="369332"/>
          </a:xfrm>
          <a:prstGeom prst="rect">
            <a:avLst/>
          </a:prstGeom>
          <a:noFill/>
        </p:spPr>
        <p:txBody>
          <a:bodyPr wrap="none" rtlCol="0">
            <a:spAutoFit/>
          </a:bodyPr>
          <a:lstStyle/>
          <a:p>
            <a:r>
              <a:rPr lang="fr-FR" b="1" dirty="0" smtClean="0"/>
              <a:t>OK</a:t>
            </a:r>
            <a:endParaRPr lang="fr-FR" b="1" dirty="0"/>
          </a:p>
        </p:txBody>
      </p:sp>
      <p:sp>
        <p:nvSpPr>
          <p:cNvPr id="59" name="ZoneTexte 58"/>
          <p:cNvSpPr txBox="1"/>
          <p:nvPr/>
        </p:nvSpPr>
        <p:spPr>
          <a:xfrm>
            <a:off x="7263141" y="3510300"/>
            <a:ext cx="508473" cy="369332"/>
          </a:xfrm>
          <a:prstGeom prst="rect">
            <a:avLst/>
          </a:prstGeom>
          <a:noFill/>
        </p:spPr>
        <p:txBody>
          <a:bodyPr wrap="none" rtlCol="0">
            <a:spAutoFit/>
          </a:bodyPr>
          <a:lstStyle/>
          <a:p>
            <a:r>
              <a:rPr lang="fr-FR" b="1" dirty="0" smtClean="0"/>
              <a:t>OK</a:t>
            </a:r>
            <a:endParaRPr lang="fr-FR" b="1" dirty="0"/>
          </a:p>
        </p:txBody>
      </p:sp>
      <p:sp>
        <p:nvSpPr>
          <p:cNvPr id="60" name="ZoneTexte 59"/>
          <p:cNvSpPr txBox="1"/>
          <p:nvPr/>
        </p:nvSpPr>
        <p:spPr>
          <a:xfrm>
            <a:off x="7846241" y="3510300"/>
            <a:ext cx="508473" cy="369332"/>
          </a:xfrm>
          <a:prstGeom prst="rect">
            <a:avLst/>
          </a:prstGeom>
          <a:noFill/>
        </p:spPr>
        <p:txBody>
          <a:bodyPr wrap="square" rtlCol="0">
            <a:spAutoFit/>
          </a:bodyPr>
          <a:lstStyle/>
          <a:p>
            <a:r>
              <a:rPr lang="fr-FR" b="1" dirty="0" smtClean="0"/>
              <a:t>OK</a:t>
            </a:r>
            <a:endParaRPr lang="fr-FR" b="1" dirty="0"/>
          </a:p>
        </p:txBody>
      </p:sp>
      <p:sp>
        <p:nvSpPr>
          <p:cNvPr id="61" name="ZoneTexte 60"/>
          <p:cNvSpPr txBox="1"/>
          <p:nvPr/>
        </p:nvSpPr>
        <p:spPr>
          <a:xfrm>
            <a:off x="6687078" y="4005064"/>
            <a:ext cx="508473" cy="369332"/>
          </a:xfrm>
          <a:prstGeom prst="rect">
            <a:avLst/>
          </a:prstGeom>
          <a:noFill/>
        </p:spPr>
        <p:txBody>
          <a:bodyPr wrap="none" rtlCol="0">
            <a:spAutoFit/>
          </a:bodyPr>
          <a:lstStyle/>
          <a:p>
            <a:r>
              <a:rPr lang="fr-FR" b="1" dirty="0" smtClean="0"/>
              <a:t>OK</a:t>
            </a:r>
            <a:endParaRPr lang="fr-FR" b="1" dirty="0"/>
          </a:p>
        </p:txBody>
      </p:sp>
      <p:sp>
        <p:nvSpPr>
          <p:cNvPr id="62" name="ZoneTexte 61"/>
          <p:cNvSpPr txBox="1"/>
          <p:nvPr/>
        </p:nvSpPr>
        <p:spPr>
          <a:xfrm>
            <a:off x="7263142" y="4014356"/>
            <a:ext cx="508473" cy="369332"/>
          </a:xfrm>
          <a:prstGeom prst="rect">
            <a:avLst/>
          </a:prstGeom>
          <a:noFill/>
        </p:spPr>
        <p:txBody>
          <a:bodyPr wrap="none" rtlCol="0">
            <a:spAutoFit/>
          </a:bodyPr>
          <a:lstStyle/>
          <a:p>
            <a:r>
              <a:rPr lang="fr-FR" b="1" dirty="0" smtClean="0"/>
              <a:t>OK</a:t>
            </a:r>
            <a:endParaRPr lang="fr-FR" b="1" dirty="0"/>
          </a:p>
        </p:txBody>
      </p:sp>
      <p:sp>
        <p:nvSpPr>
          <p:cNvPr id="63" name="ZoneTexte 62"/>
          <p:cNvSpPr txBox="1"/>
          <p:nvPr/>
        </p:nvSpPr>
        <p:spPr>
          <a:xfrm>
            <a:off x="7846242" y="4014356"/>
            <a:ext cx="508473" cy="369332"/>
          </a:xfrm>
          <a:prstGeom prst="rect">
            <a:avLst/>
          </a:prstGeom>
          <a:noFill/>
        </p:spPr>
        <p:txBody>
          <a:bodyPr wrap="square" rtlCol="0">
            <a:spAutoFit/>
          </a:bodyPr>
          <a:lstStyle/>
          <a:p>
            <a:r>
              <a:rPr lang="fr-FR" b="1" dirty="0" smtClean="0"/>
              <a:t>OK</a:t>
            </a:r>
            <a:endParaRPr lang="fr-FR" b="1" dirty="0"/>
          </a:p>
        </p:txBody>
      </p:sp>
      <p:sp>
        <p:nvSpPr>
          <p:cNvPr id="64" name="ZoneTexte 63"/>
          <p:cNvSpPr txBox="1"/>
          <p:nvPr/>
        </p:nvSpPr>
        <p:spPr>
          <a:xfrm>
            <a:off x="6687076" y="4510072"/>
            <a:ext cx="508473" cy="369332"/>
          </a:xfrm>
          <a:prstGeom prst="rect">
            <a:avLst/>
          </a:prstGeom>
          <a:noFill/>
        </p:spPr>
        <p:txBody>
          <a:bodyPr wrap="none" rtlCol="0">
            <a:spAutoFit/>
          </a:bodyPr>
          <a:lstStyle/>
          <a:p>
            <a:r>
              <a:rPr lang="fr-FR" b="1" dirty="0" smtClean="0"/>
              <a:t>OK</a:t>
            </a:r>
            <a:endParaRPr lang="fr-FR" b="1" dirty="0"/>
          </a:p>
        </p:txBody>
      </p:sp>
      <p:sp>
        <p:nvSpPr>
          <p:cNvPr id="65" name="ZoneTexte 64"/>
          <p:cNvSpPr txBox="1"/>
          <p:nvPr/>
        </p:nvSpPr>
        <p:spPr>
          <a:xfrm>
            <a:off x="7263140" y="4519364"/>
            <a:ext cx="508473" cy="369332"/>
          </a:xfrm>
          <a:prstGeom prst="rect">
            <a:avLst/>
          </a:prstGeom>
          <a:noFill/>
        </p:spPr>
        <p:txBody>
          <a:bodyPr wrap="none" rtlCol="0">
            <a:spAutoFit/>
          </a:bodyPr>
          <a:lstStyle/>
          <a:p>
            <a:r>
              <a:rPr lang="fr-FR" b="1" dirty="0" smtClean="0"/>
              <a:t>OK</a:t>
            </a:r>
            <a:endParaRPr lang="fr-FR" b="1" dirty="0"/>
          </a:p>
        </p:txBody>
      </p:sp>
      <p:sp>
        <p:nvSpPr>
          <p:cNvPr id="66" name="ZoneTexte 65"/>
          <p:cNvSpPr txBox="1"/>
          <p:nvPr/>
        </p:nvSpPr>
        <p:spPr>
          <a:xfrm>
            <a:off x="7846240" y="4519364"/>
            <a:ext cx="508473" cy="369332"/>
          </a:xfrm>
          <a:prstGeom prst="rect">
            <a:avLst/>
          </a:prstGeom>
          <a:noFill/>
        </p:spPr>
        <p:txBody>
          <a:bodyPr wrap="square" rtlCol="0">
            <a:spAutoFit/>
          </a:bodyPr>
          <a:lstStyle/>
          <a:p>
            <a:r>
              <a:rPr lang="fr-FR" b="1" dirty="0" smtClean="0"/>
              <a:t>OK</a:t>
            </a:r>
            <a:endParaRPr lang="fr-FR" b="1" dirty="0"/>
          </a:p>
        </p:txBody>
      </p:sp>
      <p:sp>
        <p:nvSpPr>
          <p:cNvPr id="67" name="ZoneTexte 66"/>
          <p:cNvSpPr txBox="1"/>
          <p:nvPr/>
        </p:nvSpPr>
        <p:spPr>
          <a:xfrm>
            <a:off x="4468090" y="3006244"/>
            <a:ext cx="508473" cy="369332"/>
          </a:xfrm>
          <a:prstGeom prst="rect">
            <a:avLst/>
          </a:prstGeom>
          <a:noFill/>
        </p:spPr>
        <p:txBody>
          <a:bodyPr wrap="none" rtlCol="0">
            <a:spAutoFit/>
          </a:bodyPr>
          <a:lstStyle/>
          <a:p>
            <a:r>
              <a:rPr lang="fr-FR" b="1" dirty="0" smtClean="0"/>
              <a:t>OK</a:t>
            </a:r>
            <a:endParaRPr lang="fr-FR" b="1" dirty="0"/>
          </a:p>
        </p:txBody>
      </p:sp>
      <p:sp>
        <p:nvSpPr>
          <p:cNvPr id="75" name="ZoneTexte 74"/>
          <p:cNvSpPr txBox="1"/>
          <p:nvPr/>
        </p:nvSpPr>
        <p:spPr>
          <a:xfrm>
            <a:off x="299161" y="5013176"/>
            <a:ext cx="625749" cy="369332"/>
          </a:xfrm>
          <a:prstGeom prst="rect">
            <a:avLst/>
          </a:prstGeom>
          <a:noFill/>
        </p:spPr>
        <p:txBody>
          <a:bodyPr wrap="none" rtlCol="0">
            <a:spAutoFit/>
          </a:bodyPr>
          <a:lstStyle/>
          <a:p>
            <a:r>
              <a:rPr lang="fr-FR" dirty="0" smtClean="0"/>
              <a:t>Tour</a:t>
            </a:r>
            <a:endParaRPr lang="fr-FR" dirty="0"/>
          </a:p>
        </p:txBody>
      </p:sp>
      <p:cxnSp>
        <p:nvCxnSpPr>
          <p:cNvPr id="76" name="Connecteur droit 75"/>
          <p:cNvCxnSpPr/>
          <p:nvPr/>
        </p:nvCxnSpPr>
        <p:spPr>
          <a:xfrm>
            <a:off x="299161" y="5310500"/>
            <a:ext cx="799288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7" name="ZoneTexte 76"/>
          <p:cNvSpPr txBox="1"/>
          <p:nvPr/>
        </p:nvSpPr>
        <p:spPr>
          <a:xfrm>
            <a:off x="6687076" y="5014128"/>
            <a:ext cx="508473" cy="369332"/>
          </a:xfrm>
          <a:prstGeom prst="rect">
            <a:avLst/>
          </a:prstGeom>
          <a:noFill/>
        </p:spPr>
        <p:txBody>
          <a:bodyPr wrap="none" rtlCol="0">
            <a:spAutoFit/>
          </a:bodyPr>
          <a:lstStyle/>
          <a:p>
            <a:r>
              <a:rPr lang="fr-FR" b="1" dirty="0" smtClean="0"/>
              <a:t>OK</a:t>
            </a:r>
            <a:endParaRPr lang="fr-FR" b="1" dirty="0"/>
          </a:p>
        </p:txBody>
      </p:sp>
      <p:sp>
        <p:nvSpPr>
          <p:cNvPr id="78" name="ZoneTexte 77"/>
          <p:cNvSpPr txBox="1"/>
          <p:nvPr/>
        </p:nvSpPr>
        <p:spPr>
          <a:xfrm>
            <a:off x="7263140" y="5023420"/>
            <a:ext cx="508473" cy="369332"/>
          </a:xfrm>
          <a:prstGeom prst="rect">
            <a:avLst/>
          </a:prstGeom>
          <a:noFill/>
        </p:spPr>
        <p:txBody>
          <a:bodyPr wrap="none" rtlCol="0">
            <a:spAutoFit/>
          </a:bodyPr>
          <a:lstStyle/>
          <a:p>
            <a:r>
              <a:rPr lang="fr-FR" b="1" dirty="0" smtClean="0"/>
              <a:t>OK</a:t>
            </a:r>
            <a:endParaRPr lang="fr-FR" b="1" dirty="0"/>
          </a:p>
        </p:txBody>
      </p:sp>
      <p:sp>
        <p:nvSpPr>
          <p:cNvPr id="79" name="ZoneTexte 78"/>
          <p:cNvSpPr txBox="1"/>
          <p:nvPr/>
        </p:nvSpPr>
        <p:spPr>
          <a:xfrm>
            <a:off x="7846240" y="5023420"/>
            <a:ext cx="508473" cy="369332"/>
          </a:xfrm>
          <a:prstGeom prst="rect">
            <a:avLst/>
          </a:prstGeom>
          <a:noFill/>
        </p:spPr>
        <p:txBody>
          <a:bodyPr wrap="square" rtlCol="0">
            <a:spAutoFit/>
          </a:bodyPr>
          <a:lstStyle/>
          <a:p>
            <a:r>
              <a:rPr lang="fr-FR" b="1" dirty="0" smtClean="0"/>
              <a:t>OK</a:t>
            </a:r>
            <a:endParaRPr lang="fr-FR" b="1" dirty="0"/>
          </a:p>
        </p:txBody>
      </p:sp>
      <p:sp>
        <p:nvSpPr>
          <p:cNvPr id="80" name="ZoneTexte 79"/>
          <p:cNvSpPr txBox="1"/>
          <p:nvPr/>
        </p:nvSpPr>
        <p:spPr>
          <a:xfrm>
            <a:off x="4502244" y="5014128"/>
            <a:ext cx="501804" cy="369332"/>
          </a:xfrm>
          <a:prstGeom prst="rect">
            <a:avLst/>
          </a:prstGeom>
          <a:noFill/>
        </p:spPr>
        <p:txBody>
          <a:bodyPr wrap="none" rtlCol="0">
            <a:spAutoFit/>
          </a:bodyPr>
          <a:lstStyle/>
          <a:p>
            <a:r>
              <a:rPr lang="fr-FR" b="1" dirty="0" smtClean="0">
                <a:solidFill>
                  <a:srgbClr val="FF0000"/>
                </a:solidFill>
              </a:rPr>
              <a:t>KO</a:t>
            </a:r>
            <a:endParaRPr lang="fr-FR" b="1" dirty="0">
              <a:solidFill>
                <a:srgbClr val="FF0000"/>
              </a:solidFill>
            </a:endParaRPr>
          </a:p>
        </p:txBody>
      </p:sp>
      <p:sp>
        <p:nvSpPr>
          <p:cNvPr id="81" name="ZoneTexte 80"/>
          <p:cNvSpPr txBox="1"/>
          <p:nvPr/>
        </p:nvSpPr>
        <p:spPr>
          <a:xfrm>
            <a:off x="3203848" y="5013176"/>
            <a:ext cx="501804" cy="369332"/>
          </a:xfrm>
          <a:prstGeom prst="rect">
            <a:avLst/>
          </a:prstGeom>
          <a:noFill/>
        </p:spPr>
        <p:txBody>
          <a:bodyPr wrap="none" rtlCol="0">
            <a:spAutoFit/>
          </a:bodyPr>
          <a:lstStyle/>
          <a:p>
            <a:r>
              <a:rPr lang="fr-FR" b="1" dirty="0" smtClean="0">
                <a:solidFill>
                  <a:srgbClr val="FF0000"/>
                </a:solidFill>
              </a:rPr>
              <a:t>KO</a:t>
            </a:r>
            <a:endParaRPr lang="fr-FR" b="1" dirty="0">
              <a:solidFill>
                <a:srgbClr val="FF0000"/>
              </a:solidFill>
            </a:endParaRPr>
          </a:p>
        </p:txBody>
      </p:sp>
      <p:sp>
        <p:nvSpPr>
          <p:cNvPr id="83" name="ZoneTexte 82"/>
          <p:cNvSpPr txBox="1"/>
          <p:nvPr/>
        </p:nvSpPr>
        <p:spPr>
          <a:xfrm>
            <a:off x="5685915" y="1975610"/>
            <a:ext cx="508473" cy="369332"/>
          </a:xfrm>
          <a:prstGeom prst="rect">
            <a:avLst/>
          </a:prstGeom>
          <a:noFill/>
        </p:spPr>
        <p:txBody>
          <a:bodyPr wrap="none" rtlCol="0">
            <a:spAutoFit/>
          </a:bodyPr>
          <a:lstStyle/>
          <a:p>
            <a:r>
              <a:rPr lang="fr-FR" b="1" dirty="0" smtClean="0"/>
              <a:t>OK</a:t>
            </a:r>
            <a:endParaRPr lang="fr-FR" b="1" dirty="0"/>
          </a:p>
        </p:txBody>
      </p:sp>
      <p:sp>
        <p:nvSpPr>
          <p:cNvPr id="84" name="ZoneTexte 83"/>
          <p:cNvSpPr txBox="1"/>
          <p:nvPr/>
        </p:nvSpPr>
        <p:spPr>
          <a:xfrm>
            <a:off x="5685915" y="2490927"/>
            <a:ext cx="508473" cy="369332"/>
          </a:xfrm>
          <a:prstGeom prst="rect">
            <a:avLst/>
          </a:prstGeom>
          <a:noFill/>
        </p:spPr>
        <p:txBody>
          <a:bodyPr wrap="none" rtlCol="0">
            <a:spAutoFit/>
          </a:bodyPr>
          <a:lstStyle/>
          <a:p>
            <a:r>
              <a:rPr lang="fr-FR" b="1" dirty="0" smtClean="0"/>
              <a:t>OK</a:t>
            </a:r>
            <a:endParaRPr lang="fr-FR" b="1" dirty="0"/>
          </a:p>
        </p:txBody>
      </p:sp>
      <p:sp>
        <p:nvSpPr>
          <p:cNvPr id="85" name="ZoneTexte 84"/>
          <p:cNvSpPr txBox="1"/>
          <p:nvPr/>
        </p:nvSpPr>
        <p:spPr>
          <a:xfrm>
            <a:off x="5692226" y="3004275"/>
            <a:ext cx="508473" cy="369332"/>
          </a:xfrm>
          <a:prstGeom prst="rect">
            <a:avLst/>
          </a:prstGeom>
          <a:noFill/>
        </p:spPr>
        <p:txBody>
          <a:bodyPr wrap="none" rtlCol="0">
            <a:spAutoFit/>
          </a:bodyPr>
          <a:lstStyle/>
          <a:p>
            <a:r>
              <a:rPr lang="fr-FR" b="1" dirty="0" smtClean="0"/>
              <a:t>OK</a:t>
            </a:r>
            <a:endParaRPr lang="fr-FR" b="1" dirty="0"/>
          </a:p>
        </p:txBody>
      </p:sp>
      <p:sp>
        <p:nvSpPr>
          <p:cNvPr id="86" name="ZoneTexte 85"/>
          <p:cNvSpPr txBox="1"/>
          <p:nvPr/>
        </p:nvSpPr>
        <p:spPr>
          <a:xfrm>
            <a:off x="5713042" y="4508103"/>
            <a:ext cx="508473" cy="369332"/>
          </a:xfrm>
          <a:prstGeom prst="rect">
            <a:avLst/>
          </a:prstGeom>
          <a:noFill/>
        </p:spPr>
        <p:txBody>
          <a:bodyPr wrap="none" rtlCol="0">
            <a:spAutoFit/>
          </a:bodyPr>
          <a:lstStyle/>
          <a:p>
            <a:r>
              <a:rPr lang="fr-FR" b="1" dirty="0"/>
              <a:t>OK</a:t>
            </a:r>
            <a:endParaRPr lang="fr-FR" b="1" dirty="0">
              <a:solidFill>
                <a:schemeClr val="accent5">
                  <a:lumMod val="60000"/>
                  <a:lumOff val="40000"/>
                </a:schemeClr>
              </a:solidFill>
            </a:endParaRPr>
          </a:p>
        </p:txBody>
      </p:sp>
      <p:sp>
        <p:nvSpPr>
          <p:cNvPr id="89" name="ZoneTexte 88"/>
          <p:cNvSpPr txBox="1"/>
          <p:nvPr/>
        </p:nvSpPr>
        <p:spPr>
          <a:xfrm>
            <a:off x="5719711" y="5012159"/>
            <a:ext cx="508473" cy="369332"/>
          </a:xfrm>
          <a:prstGeom prst="rect">
            <a:avLst/>
          </a:prstGeom>
          <a:noFill/>
        </p:spPr>
        <p:txBody>
          <a:bodyPr wrap="none" rtlCol="0">
            <a:spAutoFit/>
          </a:bodyPr>
          <a:lstStyle/>
          <a:p>
            <a:r>
              <a:rPr lang="fr-FR" b="1" dirty="0"/>
              <a:t>OK</a:t>
            </a:r>
            <a:endParaRPr lang="fr-FR" b="1" dirty="0">
              <a:solidFill>
                <a:srgbClr val="FF0000"/>
              </a:solidFill>
            </a:endParaRPr>
          </a:p>
        </p:txBody>
      </p:sp>
      <p:sp>
        <p:nvSpPr>
          <p:cNvPr id="91" name="ZoneTexte 90"/>
          <p:cNvSpPr txBox="1"/>
          <p:nvPr/>
        </p:nvSpPr>
        <p:spPr>
          <a:xfrm>
            <a:off x="5292080" y="982468"/>
            <a:ext cx="1296144" cy="646331"/>
          </a:xfrm>
          <a:prstGeom prst="rect">
            <a:avLst/>
          </a:prstGeom>
          <a:noFill/>
        </p:spPr>
        <p:txBody>
          <a:bodyPr wrap="square" rtlCol="0">
            <a:spAutoFit/>
          </a:bodyPr>
          <a:lstStyle/>
          <a:p>
            <a:pPr algn="ctr"/>
            <a:r>
              <a:rPr lang="fr-FR" dirty="0" smtClean="0"/>
              <a:t>Résultat Partiel</a:t>
            </a:r>
            <a:endParaRPr lang="fr-FR" dirty="0"/>
          </a:p>
        </p:txBody>
      </p:sp>
      <p:sp>
        <p:nvSpPr>
          <p:cNvPr id="119" name="ZoneTexte 118"/>
          <p:cNvSpPr txBox="1"/>
          <p:nvPr/>
        </p:nvSpPr>
        <p:spPr>
          <a:xfrm>
            <a:off x="3242712" y="2924944"/>
            <a:ext cx="465192" cy="461665"/>
          </a:xfrm>
          <a:prstGeom prst="rect">
            <a:avLst/>
          </a:prstGeom>
          <a:noFill/>
        </p:spPr>
        <p:txBody>
          <a:bodyPr wrap="none" rtlCol="0">
            <a:spAutoFit/>
          </a:bodyPr>
          <a:lstStyle/>
          <a:p>
            <a:r>
              <a:rPr lang="fr-FR" sz="2400" b="1" dirty="0" smtClean="0">
                <a:solidFill>
                  <a:schemeClr val="accent5">
                    <a:lumMod val="60000"/>
                    <a:lumOff val="40000"/>
                  </a:schemeClr>
                </a:solidFill>
              </a:rPr>
              <a:t>…</a:t>
            </a:r>
            <a:endParaRPr lang="fr-FR" sz="2400" b="1" dirty="0">
              <a:solidFill>
                <a:schemeClr val="accent5">
                  <a:lumMod val="60000"/>
                  <a:lumOff val="40000"/>
                </a:schemeClr>
              </a:solidFill>
            </a:endParaRPr>
          </a:p>
        </p:txBody>
      </p:sp>
      <p:sp>
        <p:nvSpPr>
          <p:cNvPr id="120" name="ZoneTexte 119"/>
          <p:cNvSpPr txBox="1"/>
          <p:nvPr/>
        </p:nvSpPr>
        <p:spPr>
          <a:xfrm>
            <a:off x="3242712" y="3436620"/>
            <a:ext cx="465192" cy="461665"/>
          </a:xfrm>
          <a:prstGeom prst="rect">
            <a:avLst/>
          </a:prstGeom>
          <a:noFill/>
        </p:spPr>
        <p:txBody>
          <a:bodyPr wrap="none" rtlCol="0">
            <a:spAutoFit/>
          </a:bodyPr>
          <a:lstStyle/>
          <a:p>
            <a:r>
              <a:rPr lang="fr-FR" sz="2400" b="1" dirty="0" smtClean="0">
                <a:solidFill>
                  <a:schemeClr val="accent5">
                    <a:lumMod val="60000"/>
                    <a:lumOff val="40000"/>
                  </a:schemeClr>
                </a:solidFill>
              </a:rPr>
              <a:t>…</a:t>
            </a:r>
            <a:endParaRPr lang="fr-FR" sz="2400" b="1" dirty="0">
              <a:solidFill>
                <a:schemeClr val="accent5">
                  <a:lumMod val="60000"/>
                  <a:lumOff val="40000"/>
                </a:schemeClr>
              </a:solidFill>
            </a:endParaRPr>
          </a:p>
        </p:txBody>
      </p:sp>
      <p:sp>
        <p:nvSpPr>
          <p:cNvPr id="121" name="ZoneTexte 120"/>
          <p:cNvSpPr txBox="1"/>
          <p:nvPr/>
        </p:nvSpPr>
        <p:spPr>
          <a:xfrm>
            <a:off x="3242712" y="3933056"/>
            <a:ext cx="465192" cy="461665"/>
          </a:xfrm>
          <a:prstGeom prst="rect">
            <a:avLst/>
          </a:prstGeom>
          <a:noFill/>
        </p:spPr>
        <p:txBody>
          <a:bodyPr wrap="none" rtlCol="0">
            <a:spAutoFit/>
          </a:bodyPr>
          <a:lstStyle/>
          <a:p>
            <a:r>
              <a:rPr lang="fr-FR" sz="2400" b="1" dirty="0" smtClean="0">
                <a:solidFill>
                  <a:schemeClr val="accent5">
                    <a:lumMod val="60000"/>
                    <a:lumOff val="40000"/>
                  </a:schemeClr>
                </a:solidFill>
              </a:rPr>
              <a:t>…</a:t>
            </a:r>
            <a:endParaRPr lang="fr-FR" sz="2400" b="1" dirty="0">
              <a:solidFill>
                <a:schemeClr val="accent5">
                  <a:lumMod val="60000"/>
                  <a:lumOff val="40000"/>
                </a:schemeClr>
              </a:solidFill>
            </a:endParaRPr>
          </a:p>
        </p:txBody>
      </p:sp>
      <p:sp>
        <p:nvSpPr>
          <p:cNvPr id="122" name="ZoneTexte 121"/>
          <p:cNvSpPr txBox="1"/>
          <p:nvPr/>
        </p:nvSpPr>
        <p:spPr>
          <a:xfrm>
            <a:off x="3242712" y="4437112"/>
            <a:ext cx="465192" cy="461665"/>
          </a:xfrm>
          <a:prstGeom prst="rect">
            <a:avLst/>
          </a:prstGeom>
          <a:noFill/>
        </p:spPr>
        <p:txBody>
          <a:bodyPr wrap="none" rtlCol="0">
            <a:spAutoFit/>
          </a:bodyPr>
          <a:lstStyle/>
          <a:p>
            <a:r>
              <a:rPr lang="fr-FR" sz="2400" b="1" dirty="0" smtClean="0">
                <a:solidFill>
                  <a:schemeClr val="accent5">
                    <a:lumMod val="60000"/>
                    <a:lumOff val="40000"/>
                  </a:schemeClr>
                </a:solidFill>
              </a:rPr>
              <a:t>…</a:t>
            </a:r>
            <a:endParaRPr lang="fr-FR" sz="2400" b="1" dirty="0">
              <a:solidFill>
                <a:schemeClr val="accent5">
                  <a:lumMod val="60000"/>
                  <a:lumOff val="40000"/>
                </a:schemeClr>
              </a:solidFill>
            </a:endParaRPr>
          </a:p>
        </p:txBody>
      </p:sp>
      <p:sp>
        <p:nvSpPr>
          <p:cNvPr id="123" name="ZoneTexte 122"/>
          <p:cNvSpPr txBox="1"/>
          <p:nvPr/>
        </p:nvSpPr>
        <p:spPr>
          <a:xfrm>
            <a:off x="4511371" y="3429000"/>
            <a:ext cx="465192" cy="461665"/>
          </a:xfrm>
          <a:prstGeom prst="rect">
            <a:avLst/>
          </a:prstGeom>
          <a:noFill/>
        </p:spPr>
        <p:txBody>
          <a:bodyPr wrap="none" rtlCol="0">
            <a:spAutoFit/>
          </a:bodyPr>
          <a:lstStyle/>
          <a:p>
            <a:r>
              <a:rPr lang="fr-FR" sz="2400" b="1" dirty="0" smtClean="0">
                <a:solidFill>
                  <a:schemeClr val="accent5">
                    <a:lumMod val="60000"/>
                    <a:lumOff val="40000"/>
                  </a:schemeClr>
                </a:solidFill>
              </a:rPr>
              <a:t>…</a:t>
            </a:r>
            <a:endParaRPr lang="fr-FR" sz="2400" b="1" dirty="0">
              <a:solidFill>
                <a:schemeClr val="accent5">
                  <a:lumMod val="60000"/>
                  <a:lumOff val="40000"/>
                </a:schemeClr>
              </a:solidFill>
            </a:endParaRPr>
          </a:p>
        </p:txBody>
      </p:sp>
      <p:sp>
        <p:nvSpPr>
          <p:cNvPr id="124" name="ZoneTexte 123"/>
          <p:cNvSpPr txBox="1"/>
          <p:nvPr/>
        </p:nvSpPr>
        <p:spPr>
          <a:xfrm>
            <a:off x="4511371" y="3925436"/>
            <a:ext cx="465192" cy="461665"/>
          </a:xfrm>
          <a:prstGeom prst="rect">
            <a:avLst/>
          </a:prstGeom>
          <a:noFill/>
        </p:spPr>
        <p:txBody>
          <a:bodyPr wrap="none" rtlCol="0">
            <a:spAutoFit/>
          </a:bodyPr>
          <a:lstStyle/>
          <a:p>
            <a:r>
              <a:rPr lang="fr-FR" sz="2400" b="1" dirty="0" smtClean="0">
                <a:solidFill>
                  <a:schemeClr val="accent5">
                    <a:lumMod val="60000"/>
                    <a:lumOff val="40000"/>
                  </a:schemeClr>
                </a:solidFill>
              </a:rPr>
              <a:t>…</a:t>
            </a:r>
            <a:endParaRPr lang="fr-FR" sz="2400" b="1" dirty="0">
              <a:solidFill>
                <a:schemeClr val="accent5">
                  <a:lumMod val="60000"/>
                  <a:lumOff val="40000"/>
                </a:schemeClr>
              </a:solidFill>
            </a:endParaRPr>
          </a:p>
        </p:txBody>
      </p:sp>
      <p:sp>
        <p:nvSpPr>
          <p:cNvPr id="125" name="ZoneTexte 124"/>
          <p:cNvSpPr txBox="1"/>
          <p:nvPr/>
        </p:nvSpPr>
        <p:spPr>
          <a:xfrm>
            <a:off x="4511371" y="4429492"/>
            <a:ext cx="465192" cy="461665"/>
          </a:xfrm>
          <a:prstGeom prst="rect">
            <a:avLst/>
          </a:prstGeom>
          <a:noFill/>
        </p:spPr>
        <p:txBody>
          <a:bodyPr wrap="none" rtlCol="0">
            <a:spAutoFit/>
          </a:bodyPr>
          <a:lstStyle/>
          <a:p>
            <a:r>
              <a:rPr lang="fr-FR" sz="2400" b="1" dirty="0" smtClean="0">
                <a:solidFill>
                  <a:schemeClr val="accent5">
                    <a:lumMod val="60000"/>
                    <a:lumOff val="40000"/>
                  </a:schemeClr>
                </a:solidFill>
              </a:rPr>
              <a:t>…</a:t>
            </a:r>
            <a:endParaRPr lang="fr-FR" sz="2400" b="1" dirty="0">
              <a:solidFill>
                <a:schemeClr val="accent5">
                  <a:lumMod val="60000"/>
                  <a:lumOff val="40000"/>
                </a:schemeClr>
              </a:solidFill>
            </a:endParaRPr>
          </a:p>
        </p:txBody>
      </p:sp>
      <p:sp>
        <p:nvSpPr>
          <p:cNvPr id="126" name="ZoneTexte 125"/>
          <p:cNvSpPr txBox="1"/>
          <p:nvPr/>
        </p:nvSpPr>
        <p:spPr>
          <a:xfrm>
            <a:off x="5729196" y="3436620"/>
            <a:ext cx="465192" cy="461665"/>
          </a:xfrm>
          <a:prstGeom prst="rect">
            <a:avLst/>
          </a:prstGeom>
          <a:noFill/>
        </p:spPr>
        <p:txBody>
          <a:bodyPr wrap="none" rtlCol="0">
            <a:spAutoFit/>
          </a:bodyPr>
          <a:lstStyle/>
          <a:p>
            <a:r>
              <a:rPr lang="fr-FR" sz="2400" b="1" dirty="0" smtClean="0">
                <a:solidFill>
                  <a:schemeClr val="accent5">
                    <a:lumMod val="60000"/>
                    <a:lumOff val="40000"/>
                  </a:schemeClr>
                </a:solidFill>
              </a:rPr>
              <a:t>…</a:t>
            </a:r>
            <a:endParaRPr lang="fr-FR" sz="2400" b="1" dirty="0">
              <a:solidFill>
                <a:schemeClr val="accent5">
                  <a:lumMod val="60000"/>
                  <a:lumOff val="40000"/>
                </a:schemeClr>
              </a:solidFill>
            </a:endParaRPr>
          </a:p>
        </p:txBody>
      </p:sp>
      <p:sp>
        <p:nvSpPr>
          <p:cNvPr id="127" name="ZoneTexte 126"/>
          <p:cNvSpPr txBox="1"/>
          <p:nvPr/>
        </p:nvSpPr>
        <p:spPr>
          <a:xfrm>
            <a:off x="5729196" y="3933056"/>
            <a:ext cx="465192" cy="461665"/>
          </a:xfrm>
          <a:prstGeom prst="rect">
            <a:avLst/>
          </a:prstGeom>
          <a:noFill/>
        </p:spPr>
        <p:txBody>
          <a:bodyPr wrap="none" rtlCol="0">
            <a:spAutoFit/>
          </a:bodyPr>
          <a:lstStyle/>
          <a:p>
            <a:r>
              <a:rPr lang="fr-FR" sz="2400" b="1" dirty="0" smtClean="0">
                <a:solidFill>
                  <a:schemeClr val="accent5">
                    <a:lumMod val="60000"/>
                    <a:lumOff val="40000"/>
                  </a:schemeClr>
                </a:solidFill>
              </a:rPr>
              <a:t>…</a:t>
            </a:r>
            <a:endParaRPr lang="fr-FR" sz="2400" b="1" dirty="0">
              <a:solidFill>
                <a:schemeClr val="accent5">
                  <a:lumMod val="60000"/>
                  <a:lumOff val="40000"/>
                </a:schemeClr>
              </a:solidFill>
            </a:endParaRPr>
          </a:p>
        </p:txBody>
      </p:sp>
    </p:spTree>
    <p:extLst>
      <p:ext uri="{BB962C8B-B14F-4D97-AF65-F5344CB8AC3E}">
        <p14:creationId xmlns:p14="http://schemas.microsoft.com/office/powerpoint/2010/main" val="208257115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Etape 3 : Cas particuliers</a:t>
            </a:r>
            <a:endParaRPr lang="fr-FR" sz="4400" b="0" cap="none" dirty="0">
              <a:latin typeface="Calibri Light" pitchFamily="34" charset="0"/>
            </a:endParaRPr>
          </a:p>
        </p:txBody>
      </p:sp>
      <p:sp>
        <p:nvSpPr>
          <p:cNvPr id="3" name="Espace réservé du contenu 2"/>
          <p:cNvSpPr>
            <a:spLocks noGrp="1"/>
          </p:cNvSpPr>
          <p:nvPr>
            <p:ph idx="1"/>
          </p:nvPr>
        </p:nvSpPr>
        <p:spPr>
          <a:xfrm>
            <a:off x="457200" y="1268760"/>
            <a:ext cx="8229600" cy="4903440"/>
          </a:xfrm>
        </p:spPr>
        <p:txBody>
          <a:bodyPr>
            <a:normAutofit fontScale="92500" lnSpcReduction="20000"/>
          </a:bodyPr>
          <a:lstStyle/>
          <a:p>
            <a:pPr marL="514350" indent="-514350">
              <a:buFont typeface="+mj-lt"/>
              <a:buAutoNum type="arabicPeriod"/>
            </a:pPr>
            <a:r>
              <a:rPr lang="fr-FR" dirty="0" smtClean="0">
                <a:latin typeface="Calibri" pitchFamily="34" charset="0"/>
              </a:rPr>
              <a:t>On peut dupliquer les colonnes par sport</a:t>
            </a:r>
          </a:p>
          <a:p>
            <a:pPr marL="502920" lvl="2" indent="0">
              <a:buNone/>
            </a:pPr>
            <a:endParaRPr lang="fr-FR" dirty="0" smtClean="0">
              <a:latin typeface="Calibri" pitchFamily="34" charset="0"/>
            </a:endParaRPr>
          </a:p>
          <a:p>
            <a:pPr marL="502920" lvl="2" indent="0">
              <a:buNone/>
            </a:pPr>
            <a:endParaRPr lang="fr-FR" dirty="0">
              <a:latin typeface="Calibri" pitchFamily="34" charset="0"/>
            </a:endParaRPr>
          </a:p>
          <a:p>
            <a:pPr marL="502920" lvl="2" indent="0">
              <a:buNone/>
            </a:pPr>
            <a:endParaRPr lang="fr-FR" dirty="0" smtClean="0">
              <a:latin typeface="Calibri" pitchFamily="34" charset="0"/>
            </a:endParaRPr>
          </a:p>
          <a:p>
            <a:pPr marL="0" indent="0">
              <a:buNone/>
            </a:pPr>
            <a:endParaRPr lang="fr-FR" b="1" dirty="0" smtClean="0">
              <a:solidFill>
                <a:schemeClr val="accent5">
                  <a:lumMod val="60000"/>
                  <a:lumOff val="40000"/>
                </a:schemeClr>
              </a:solidFill>
            </a:endParaRPr>
          </a:p>
          <a:p>
            <a:pPr marL="0" indent="0">
              <a:buNone/>
            </a:pPr>
            <a:r>
              <a:rPr lang="fr-FR" dirty="0" smtClean="0">
                <a:latin typeface="Calibri" pitchFamily="34" charset="0"/>
              </a:rPr>
              <a:t>2.   On peut prendre une valeur moyenne</a:t>
            </a:r>
          </a:p>
          <a:p>
            <a:pPr marL="274320" lvl="1" indent="0">
              <a:buNone/>
            </a:pPr>
            <a:r>
              <a:rPr lang="fr-FR" dirty="0" smtClean="0">
                <a:latin typeface="Calibri" pitchFamily="34" charset="0"/>
              </a:rPr>
              <a:t>La météo de la journée (niveau triathlon) plutôt que celle de l’épreuve (l’heure de la journée)</a:t>
            </a:r>
          </a:p>
          <a:p>
            <a:pPr marL="274320" lvl="1" indent="0">
              <a:buNone/>
            </a:pPr>
            <a:endParaRPr lang="fr-FR" dirty="0" smtClean="0">
              <a:latin typeface="Calibri" pitchFamily="34" charset="0"/>
            </a:endParaRPr>
          </a:p>
          <a:p>
            <a:pPr marL="0" indent="0">
              <a:buNone/>
            </a:pPr>
            <a:r>
              <a:rPr lang="fr-FR" dirty="0">
                <a:latin typeface="Calibri" pitchFamily="34" charset="0"/>
              </a:rPr>
              <a:t>3.  </a:t>
            </a:r>
            <a:r>
              <a:rPr lang="fr-FR" dirty="0" smtClean="0">
                <a:latin typeface="Calibri" pitchFamily="34" charset="0"/>
              </a:rPr>
              <a:t> On peut spécialiser les dimensions</a:t>
            </a:r>
            <a:endParaRPr lang="fr-FR" dirty="0">
              <a:latin typeface="Calibri" pitchFamily="34" charset="0"/>
            </a:endParaRPr>
          </a:p>
          <a:p>
            <a:pPr marL="274320" lvl="1" indent="0">
              <a:buNone/>
            </a:pPr>
            <a:r>
              <a:rPr lang="fr-FR" dirty="0" smtClean="0">
                <a:latin typeface="Calibri" pitchFamily="34" charset="0"/>
              </a:rPr>
              <a:t>Pour les équipements, soit on dispose de 3 tables spécifiques à chaque sport, </a:t>
            </a:r>
          </a:p>
          <a:p>
            <a:pPr marL="274320" lvl="1" indent="0">
              <a:buNone/>
            </a:pPr>
            <a:r>
              <a:rPr lang="fr-FR" dirty="0" smtClean="0">
                <a:latin typeface="Calibri" pitchFamily="34" charset="0"/>
              </a:rPr>
              <a:t>Soit on est obligé de n’utiliser qu’une seule table de dimension pour tous les sports (mélangeant vélos, maillots de bain et chaussures)</a:t>
            </a:r>
            <a:endParaRPr lang="fr-FR" dirty="0">
              <a:latin typeface="Calibri" pitchFamily="34" charset="0"/>
            </a:endParaRPr>
          </a:p>
          <a:p>
            <a:pPr lvl="1"/>
            <a:endParaRPr lang="fr-FR" dirty="0">
              <a:latin typeface="Calibri" pitchFamily="34" charset="0"/>
            </a:endParaRPr>
          </a:p>
        </p:txBody>
      </p:sp>
      <p:graphicFrame>
        <p:nvGraphicFramePr>
          <p:cNvPr id="5" name="Tableau 4"/>
          <p:cNvGraphicFramePr>
            <a:graphicFrameLocks noGrp="1"/>
          </p:cNvGraphicFramePr>
          <p:nvPr>
            <p:extLst>
              <p:ext uri="{D42A27DB-BD31-4B8C-83A1-F6EECF244321}">
                <p14:modId xmlns:p14="http://schemas.microsoft.com/office/powerpoint/2010/main" val="2997762611"/>
              </p:ext>
            </p:extLst>
          </p:nvPr>
        </p:nvGraphicFramePr>
        <p:xfrm>
          <a:off x="1043608" y="1772816"/>
          <a:ext cx="6840762" cy="1198880"/>
        </p:xfrm>
        <a:graphic>
          <a:graphicData uri="http://schemas.openxmlformats.org/drawingml/2006/table">
            <a:tbl>
              <a:tblPr firstRow="1" bandRow="1">
                <a:tableStyleId>{7DF18680-E054-41AD-8BC1-D1AEF772440D}</a:tableStyleId>
              </a:tblPr>
              <a:tblGrid>
                <a:gridCol w="1140127"/>
                <a:gridCol w="1140127"/>
                <a:gridCol w="1140127"/>
                <a:gridCol w="1140127"/>
                <a:gridCol w="1140127"/>
                <a:gridCol w="1140127"/>
              </a:tblGrid>
              <a:tr h="370840">
                <a:tc>
                  <a:txBody>
                    <a:bodyPr/>
                    <a:lstStyle/>
                    <a:p>
                      <a:r>
                        <a:rPr lang="fr-FR" sz="1200" b="0" dirty="0" smtClean="0"/>
                        <a:t>…</a:t>
                      </a:r>
                      <a:endParaRPr lang="fr-FR" sz="1200" b="0" dirty="0"/>
                    </a:p>
                  </a:txBody>
                  <a:tcPr/>
                </a:tc>
                <a:tc>
                  <a:txBody>
                    <a:bodyPr/>
                    <a:lstStyle/>
                    <a:p>
                      <a:r>
                        <a:rPr lang="fr-FR" sz="1200" b="0" dirty="0" smtClean="0"/>
                        <a:t>Date départ Natation</a:t>
                      </a:r>
                      <a:endParaRPr lang="fr-FR" sz="1200" b="0" dirty="0"/>
                    </a:p>
                  </a:txBody>
                  <a:tcPr/>
                </a:tc>
                <a:tc>
                  <a:txBody>
                    <a:bodyPr/>
                    <a:lstStyle/>
                    <a:p>
                      <a:r>
                        <a:rPr lang="fr-FR" sz="1200" b="0" dirty="0" smtClean="0"/>
                        <a:t>Date arrivée Natation</a:t>
                      </a:r>
                      <a:endParaRPr lang="fr-FR" sz="1200" b="0" dirty="0"/>
                    </a:p>
                  </a:txBody>
                  <a:tcPr/>
                </a:tc>
                <a:tc>
                  <a:txBody>
                    <a:bodyPr/>
                    <a:lstStyle/>
                    <a:p>
                      <a:r>
                        <a:rPr lang="fr-FR" sz="1200" b="0" dirty="0" smtClean="0"/>
                        <a:t>Date départ Course à Pied</a:t>
                      </a:r>
                      <a:endParaRPr lang="fr-FR" sz="1200" b="0" dirty="0"/>
                    </a:p>
                  </a:txBody>
                  <a:tcPr/>
                </a:tc>
                <a:tc>
                  <a:txBody>
                    <a:bodyPr/>
                    <a:lstStyle/>
                    <a:p>
                      <a:r>
                        <a:rPr lang="fr-FR" sz="1200" b="0" dirty="0" smtClean="0"/>
                        <a:t>Date arrivée</a:t>
                      </a:r>
                      <a:r>
                        <a:rPr lang="fr-FR" sz="1200" b="0" baseline="0" dirty="0" smtClean="0"/>
                        <a:t> Course à Pied</a:t>
                      </a:r>
                      <a:endParaRPr lang="fr-FR" sz="1200" b="0" dirty="0"/>
                    </a:p>
                  </a:txBody>
                  <a:tcPr/>
                </a:tc>
                <a:tc>
                  <a:txBody>
                    <a:bodyPr/>
                    <a:lstStyle/>
                    <a:p>
                      <a:r>
                        <a:rPr lang="fr-FR" sz="1200" b="0" dirty="0" smtClean="0"/>
                        <a:t>…</a:t>
                      </a:r>
                      <a:endParaRPr lang="fr-FR" sz="1200" b="0" dirty="0"/>
                    </a:p>
                  </a:txBody>
                  <a:tcPr/>
                </a:tc>
              </a:tr>
              <a:tr h="370840">
                <a:tc>
                  <a:txBody>
                    <a:bodyPr/>
                    <a:lstStyle/>
                    <a:p>
                      <a:endParaRPr lang="fr-FR"/>
                    </a:p>
                  </a:txBody>
                  <a:tcPr/>
                </a:tc>
                <a:tc>
                  <a:txBody>
                    <a:bodyPr/>
                    <a:lstStyle/>
                    <a:p>
                      <a:endParaRPr lang="fr-FR" dirty="0"/>
                    </a:p>
                  </a:txBody>
                  <a:tcPr/>
                </a:tc>
                <a:tc>
                  <a:txBody>
                    <a:bodyPr/>
                    <a:lstStyle/>
                    <a:p>
                      <a:endParaRPr lang="fr-FR"/>
                    </a:p>
                  </a:txBody>
                  <a:tcPr/>
                </a:tc>
                <a:tc>
                  <a:txBody>
                    <a:bodyPr/>
                    <a:lstStyle/>
                    <a:p>
                      <a:endParaRPr lang="fr-FR"/>
                    </a:p>
                  </a:txBody>
                  <a:tcPr/>
                </a:tc>
                <a:tc>
                  <a:txBody>
                    <a:bodyPr/>
                    <a:lstStyle/>
                    <a:p>
                      <a:endParaRPr lang="fr-FR"/>
                    </a:p>
                  </a:txBody>
                  <a:tcPr/>
                </a:tc>
                <a:tc>
                  <a:txBody>
                    <a:bodyPr/>
                    <a:lstStyle/>
                    <a:p>
                      <a:endParaRPr lang="fr-FR"/>
                    </a:p>
                  </a:txBody>
                  <a:tcPr/>
                </a:tc>
              </a:tr>
              <a:tr h="370840">
                <a:tc>
                  <a:txBody>
                    <a:bodyPr/>
                    <a:lstStyle/>
                    <a:p>
                      <a:endParaRPr lang="fr-FR" dirty="0"/>
                    </a:p>
                  </a:txBody>
                  <a:tcPr/>
                </a:tc>
                <a:tc>
                  <a:txBody>
                    <a:bodyPr/>
                    <a:lstStyle/>
                    <a:p>
                      <a:endParaRPr lang="fr-FR" dirty="0"/>
                    </a:p>
                  </a:txBody>
                  <a:tcPr/>
                </a:tc>
                <a:tc>
                  <a:txBody>
                    <a:bodyPr/>
                    <a:lstStyle/>
                    <a:p>
                      <a:endParaRPr lang="fr-FR"/>
                    </a:p>
                  </a:txBody>
                  <a:tcPr/>
                </a:tc>
                <a:tc>
                  <a:txBody>
                    <a:bodyPr/>
                    <a:lstStyle/>
                    <a:p>
                      <a:endParaRPr lang="fr-FR" dirty="0"/>
                    </a:p>
                  </a:txBody>
                  <a:tcPr/>
                </a:tc>
                <a:tc>
                  <a:txBody>
                    <a:bodyPr/>
                    <a:lstStyle/>
                    <a:p>
                      <a:endParaRPr lang="fr-FR"/>
                    </a:p>
                  </a:txBody>
                  <a:tcPr/>
                </a:tc>
                <a:tc>
                  <a:txBody>
                    <a:bodyPr/>
                    <a:lstStyle/>
                    <a:p>
                      <a:endParaRPr lang="fr-FR" dirty="0"/>
                    </a:p>
                  </a:txBody>
                  <a:tcPr/>
                </a:tc>
              </a:tr>
            </a:tbl>
          </a:graphicData>
        </a:graphic>
      </p:graphicFrame>
    </p:spTree>
    <p:extLst>
      <p:ext uri="{BB962C8B-B14F-4D97-AF65-F5344CB8AC3E}">
        <p14:creationId xmlns:p14="http://schemas.microsoft.com/office/powerpoint/2010/main" val="371642641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Etape 4 : Identifier les mesures</a:t>
            </a:r>
            <a:endParaRPr lang="fr-FR" sz="4400" b="0" cap="none" dirty="0">
              <a:latin typeface="Calibri Light" pitchFamily="34" charset="0"/>
            </a:endParaRPr>
          </a:p>
        </p:txBody>
      </p:sp>
      <p:sp>
        <p:nvSpPr>
          <p:cNvPr id="10" name="Rectangle 9"/>
          <p:cNvSpPr/>
          <p:nvPr/>
        </p:nvSpPr>
        <p:spPr>
          <a:xfrm>
            <a:off x="863977" y="5000952"/>
            <a:ext cx="1295366" cy="444272"/>
          </a:xfrm>
          <a:prstGeom prst="rect">
            <a:avLst/>
          </a:prstGeom>
        </p:spPr>
        <p:style>
          <a:lnRef idx="1">
            <a:schemeClr val="accent5"/>
          </a:lnRef>
          <a:fillRef idx="1002">
            <a:schemeClr val="dk2"/>
          </a:fillRef>
          <a:effectRef idx="2">
            <a:schemeClr val="accent5"/>
          </a:effectRef>
          <a:fontRef idx="minor">
            <a:schemeClr val="lt1"/>
          </a:fontRef>
        </p:style>
        <p:txBody>
          <a:bodyPr rtlCol="0" anchor="ctr"/>
          <a:lstStyle/>
          <a:p>
            <a:pPr algn="ctr"/>
            <a:r>
              <a:rPr lang="fr-FR" sz="1600" dirty="0" smtClean="0"/>
              <a:t>Temps Total</a:t>
            </a:r>
            <a:endParaRPr lang="fr-FR" sz="1600" dirty="0"/>
          </a:p>
        </p:txBody>
      </p:sp>
      <p:sp>
        <p:nvSpPr>
          <p:cNvPr id="11" name="Rectangle 10"/>
          <p:cNvSpPr/>
          <p:nvPr/>
        </p:nvSpPr>
        <p:spPr>
          <a:xfrm>
            <a:off x="2736185" y="4509120"/>
            <a:ext cx="1295366" cy="444272"/>
          </a:xfrm>
          <a:prstGeom prst="rect">
            <a:avLst/>
          </a:prstGeom>
        </p:spPr>
        <p:style>
          <a:lnRef idx="1">
            <a:schemeClr val="accent5"/>
          </a:lnRef>
          <a:fillRef idx="1002">
            <a:schemeClr val="dk2"/>
          </a:fillRef>
          <a:effectRef idx="2">
            <a:schemeClr val="accent5"/>
          </a:effectRef>
          <a:fontRef idx="minor">
            <a:schemeClr val="lt1"/>
          </a:fontRef>
        </p:style>
        <p:txBody>
          <a:bodyPr rtlCol="0" anchor="ctr"/>
          <a:lstStyle/>
          <a:p>
            <a:pPr algn="ctr"/>
            <a:r>
              <a:rPr lang="fr-FR" sz="1600" dirty="0" smtClean="0"/>
              <a:t>Temps Epreuve</a:t>
            </a:r>
            <a:endParaRPr lang="fr-FR" sz="1600" dirty="0"/>
          </a:p>
        </p:txBody>
      </p:sp>
      <p:sp>
        <p:nvSpPr>
          <p:cNvPr id="13" name="Rectangle 12"/>
          <p:cNvSpPr/>
          <p:nvPr/>
        </p:nvSpPr>
        <p:spPr>
          <a:xfrm>
            <a:off x="4608393" y="3999471"/>
            <a:ext cx="1295366" cy="444272"/>
          </a:xfrm>
          <a:prstGeom prst="rect">
            <a:avLst/>
          </a:prstGeom>
        </p:spPr>
        <p:style>
          <a:lnRef idx="1">
            <a:schemeClr val="accent5"/>
          </a:lnRef>
          <a:fillRef idx="1002">
            <a:schemeClr val="dk2"/>
          </a:fillRef>
          <a:effectRef idx="2">
            <a:schemeClr val="accent5"/>
          </a:effectRef>
          <a:fontRef idx="minor">
            <a:schemeClr val="lt1"/>
          </a:fontRef>
        </p:style>
        <p:txBody>
          <a:bodyPr rtlCol="0" anchor="ctr"/>
          <a:lstStyle/>
          <a:p>
            <a:pPr algn="ctr"/>
            <a:r>
              <a:rPr lang="fr-FR" sz="1600" dirty="0" smtClean="0"/>
              <a:t>Temps Partiel</a:t>
            </a:r>
            <a:endParaRPr lang="fr-FR" sz="1600" dirty="0"/>
          </a:p>
        </p:txBody>
      </p:sp>
      <p:sp>
        <p:nvSpPr>
          <p:cNvPr id="14" name="Espace réservé du contenu 2"/>
          <p:cNvSpPr txBox="1">
            <a:spLocks/>
          </p:cNvSpPr>
          <p:nvPr/>
        </p:nvSpPr>
        <p:spPr>
          <a:xfrm>
            <a:off x="611560" y="1929056"/>
            <a:ext cx="1800200" cy="3732192"/>
          </a:xfrm>
          <a:prstGeom prst="rect">
            <a:avLst/>
          </a:prstGeom>
          <a:ln>
            <a:solidFill>
              <a:schemeClr val="tx1"/>
            </a:solidFill>
          </a:ln>
        </p:spPr>
        <p:txBody>
          <a:bodyPr vert="horz" lIns="91440" tIns="45720" rIns="91440" bIns="45720" rtlCol="0">
            <a:normAutofit/>
          </a:bodyPr>
          <a:lstStyle>
            <a:lvl1pPr marL="182880" indent="-18288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20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smtClean="0">
                <a:latin typeface="Calibri" pitchFamily="34" charset="0"/>
              </a:rPr>
              <a:t>Un </a:t>
            </a:r>
            <a:r>
              <a:rPr lang="fr-FR" sz="2000" b="1" dirty="0" smtClean="0">
                <a:latin typeface="Calibri" pitchFamily="34" charset="0"/>
              </a:rPr>
              <a:t>triathlon</a:t>
            </a:r>
            <a:endParaRPr lang="fr-FR" sz="2000" b="1" dirty="0">
              <a:latin typeface="Calibri" pitchFamily="34" charset="0"/>
            </a:endParaRPr>
          </a:p>
        </p:txBody>
      </p:sp>
      <p:sp>
        <p:nvSpPr>
          <p:cNvPr id="15" name="Espace réservé du contenu 2"/>
          <p:cNvSpPr txBox="1">
            <a:spLocks/>
          </p:cNvSpPr>
          <p:nvPr/>
        </p:nvSpPr>
        <p:spPr>
          <a:xfrm>
            <a:off x="6228184" y="1929056"/>
            <a:ext cx="2232248" cy="3732192"/>
          </a:xfrm>
          <a:prstGeom prst="rect">
            <a:avLst/>
          </a:prstGeom>
          <a:ln>
            <a:solidFill>
              <a:schemeClr val="tx1"/>
            </a:solidFill>
          </a:ln>
        </p:spPr>
        <p:txBody>
          <a:bodyPr vert="horz" lIns="91440" tIns="45720" rIns="91440" bIns="45720" rtlCol="0">
            <a:normAutofit/>
          </a:bodyPr>
          <a:lstStyle>
            <a:lvl1pPr marL="182880" indent="-18288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20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2000" smtClean="0">
                <a:latin typeface="Calibri" pitchFamily="34" charset="0"/>
              </a:rPr>
              <a:t>Soit:</a:t>
            </a:r>
            <a:endParaRPr lang="fr-FR" sz="2000" dirty="0">
              <a:latin typeface="Calibri" pitchFamily="34" charset="0"/>
            </a:endParaRPr>
          </a:p>
        </p:txBody>
      </p:sp>
      <p:sp>
        <p:nvSpPr>
          <p:cNvPr id="16" name="Espace réservé du contenu 2"/>
          <p:cNvSpPr txBox="1">
            <a:spLocks/>
          </p:cNvSpPr>
          <p:nvPr/>
        </p:nvSpPr>
        <p:spPr>
          <a:xfrm>
            <a:off x="6300192" y="2420888"/>
            <a:ext cx="2088232" cy="779864"/>
          </a:xfrm>
          <a:prstGeom prst="rect">
            <a:avLst/>
          </a:prstGeom>
          <a:ln>
            <a:solidFill>
              <a:schemeClr val="tx1"/>
            </a:solidFill>
          </a:ln>
        </p:spPr>
        <p:txBody>
          <a:bodyPr vert="horz" lIns="91440" tIns="45720" rIns="91440" bIns="45720" rtlCol="0">
            <a:normAutofit/>
          </a:bodyPr>
          <a:lstStyle>
            <a:lvl1pPr marL="182880" indent="-18288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20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smtClean="0">
                <a:latin typeface="Calibri" pitchFamily="34" charset="0"/>
              </a:rPr>
              <a:t>Un résultat partiel de </a:t>
            </a:r>
            <a:r>
              <a:rPr lang="fr-FR" sz="2000" b="1" dirty="0" smtClean="0">
                <a:latin typeface="Calibri" pitchFamily="34" charset="0"/>
              </a:rPr>
              <a:t>Natation</a:t>
            </a:r>
          </a:p>
        </p:txBody>
      </p:sp>
      <p:sp>
        <p:nvSpPr>
          <p:cNvPr id="17" name="Espace réservé du contenu 2"/>
          <p:cNvSpPr txBox="1">
            <a:spLocks/>
          </p:cNvSpPr>
          <p:nvPr/>
        </p:nvSpPr>
        <p:spPr>
          <a:xfrm>
            <a:off x="6300192" y="3465004"/>
            <a:ext cx="2082981" cy="828092"/>
          </a:xfrm>
          <a:prstGeom prst="rect">
            <a:avLst/>
          </a:prstGeom>
          <a:ln>
            <a:solidFill>
              <a:schemeClr val="tx1"/>
            </a:solidFill>
          </a:ln>
        </p:spPr>
        <p:txBody>
          <a:bodyPr vert="horz" lIns="91440" tIns="45720" rIns="91440" bIns="45720" rtlCol="0">
            <a:normAutofit/>
          </a:bodyPr>
          <a:lstStyle>
            <a:lvl1pPr marL="182880" indent="-18288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20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a:latin typeface="Calibri" pitchFamily="34" charset="0"/>
              </a:rPr>
              <a:t>Un résultat partiel </a:t>
            </a:r>
            <a:r>
              <a:rPr lang="fr-FR" sz="2000" b="1" dirty="0" smtClean="0">
                <a:latin typeface="Calibri" pitchFamily="34" charset="0"/>
              </a:rPr>
              <a:t>Cyclisme</a:t>
            </a:r>
            <a:endParaRPr lang="fr-FR" sz="2000" b="1" dirty="0">
              <a:latin typeface="Calibri" pitchFamily="34" charset="0"/>
            </a:endParaRPr>
          </a:p>
        </p:txBody>
      </p:sp>
      <p:sp>
        <p:nvSpPr>
          <p:cNvPr id="18" name="Espace réservé du contenu 2"/>
          <p:cNvSpPr txBox="1">
            <a:spLocks/>
          </p:cNvSpPr>
          <p:nvPr/>
        </p:nvSpPr>
        <p:spPr>
          <a:xfrm>
            <a:off x="6300192" y="4581128"/>
            <a:ext cx="2088933" cy="864096"/>
          </a:xfrm>
          <a:prstGeom prst="rect">
            <a:avLst/>
          </a:prstGeom>
          <a:ln>
            <a:solidFill>
              <a:schemeClr val="tx1"/>
            </a:solidFill>
          </a:ln>
        </p:spPr>
        <p:txBody>
          <a:bodyPr vert="horz" lIns="91440" tIns="45720" rIns="91440" bIns="45720" rtlCol="0">
            <a:normAutofit/>
          </a:bodyPr>
          <a:lstStyle>
            <a:lvl1pPr marL="182880" indent="-18288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20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a:latin typeface="Calibri" pitchFamily="34" charset="0"/>
              </a:rPr>
              <a:t>Un résultat partiel </a:t>
            </a:r>
            <a:r>
              <a:rPr lang="fr-FR" sz="2000" b="1" dirty="0" smtClean="0">
                <a:latin typeface="Calibri" pitchFamily="34" charset="0"/>
              </a:rPr>
              <a:t>Course à pied</a:t>
            </a:r>
            <a:endParaRPr lang="fr-FR" sz="2000" b="1" dirty="0">
              <a:latin typeface="Calibri" pitchFamily="34" charset="0"/>
            </a:endParaRPr>
          </a:p>
        </p:txBody>
      </p:sp>
      <p:sp>
        <p:nvSpPr>
          <p:cNvPr id="19" name="Espace réservé du contenu 2"/>
          <p:cNvSpPr txBox="1">
            <a:spLocks/>
          </p:cNvSpPr>
          <p:nvPr/>
        </p:nvSpPr>
        <p:spPr>
          <a:xfrm>
            <a:off x="2483768" y="1928644"/>
            <a:ext cx="1800200" cy="3732192"/>
          </a:xfrm>
          <a:prstGeom prst="rect">
            <a:avLst/>
          </a:prstGeom>
          <a:ln>
            <a:solidFill>
              <a:schemeClr val="tx1"/>
            </a:solidFill>
          </a:ln>
        </p:spPr>
        <p:txBody>
          <a:bodyPr vert="horz" lIns="91440" tIns="45720" rIns="91440" bIns="45720" rtlCol="0">
            <a:normAutofit/>
          </a:bodyPr>
          <a:lstStyle>
            <a:lvl1pPr marL="182880" indent="-18288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20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a:latin typeface="Calibri" pitchFamily="34" charset="0"/>
              </a:rPr>
              <a:t>Une </a:t>
            </a:r>
            <a:r>
              <a:rPr lang="fr-FR" sz="2000" b="1" dirty="0">
                <a:latin typeface="Calibri" pitchFamily="34" charset="0"/>
              </a:rPr>
              <a:t>épreuve </a:t>
            </a:r>
            <a:r>
              <a:rPr lang="fr-FR" sz="2000" b="1" dirty="0" smtClean="0">
                <a:latin typeface="Calibri" pitchFamily="34" charset="0"/>
              </a:rPr>
              <a:t>physique</a:t>
            </a:r>
            <a:endParaRPr lang="fr-FR" sz="2000" dirty="0">
              <a:latin typeface="Calibri" pitchFamily="34" charset="0"/>
            </a:endParaRPr>
          </a:p>
        </p:txBody>
      </p:sp>
      <p:sp>
        <p:nvSpPr>
          <p:cNvPr id="20" name="Espace réservé du contenu 2"/>
          <p:cNvSpPr txBox="1">
            <a:spLocks/>
          </p:cNvSpPr>
          <p:nvPr/>
        </p:nvSpPr>
        <p:spPr>
          <a:xfrm>
            <a:off x="4355976" y="1928644"/>
            <a:ext cx="1800200" cy="3732192"/>
          </a:xfrm>
          <a:prstGeom prst="rect">
            <a:avLst/>
          </a:prstGeom>
          <a:ln>
            <a:solidFill>
              <a:schemeClr val="tx1"/>
            </a:solidFill>
          </a:ln>
        </p:spPr>
        <p:txBody>
          <a:bodyPr vert="horz" lIns="91440" tIns="45720" rIns="91440" bIns="45720" rtlCol="0">
            <a:normAutofit/>
          </a:bodyPr>
          <a:lstStyle>
            <a:lvl1pPr marL="182880" indent="-18288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20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smtClean="0">
                <a:latin typeface="Calibri" pitchFamily="34" charset="0"/>
              </a:rPr>
              <a:t>Un </a:t>
            </a:r>
            <a:r>
              <a:rPr lang="fr-FR" sz="2000" b="1" dirty="0" smtClean="0">
                <a:latin typeface="Calibri" pitchFamily="34" charset="0"/>
              </a:rPr>
              <a:t>résultat partiel</a:t>
            </a:r>
            <a:endParaRPr lang="fr-FR" sz="2000" b="1" dirty="0">
              <a:latin typeface="Calibri" pitchFamily="34" charset="0"/>
            </a:endParaRPr>
          </a:p>
        </p:txBody>
      </p:sp>
      <p:sp>
        <p:nvSpPr>
          <p:cNvPr id="21" name="Rectangle 20"/>
          <p:cNvSpPr/>
          <p:nvPr/>
        </p:nvSpPr>
        <p:spPr>
          <a:xfrm>
            <a:off x="2736185" y="5013176"/>
            <a:ext cx="1295366" cy="444272"/>
          </a:xfrm>
          <a:prstGeom prst="rect">
            <a:avLst/>
          </a:prstGeom>
          <a:ln>
            <a:solidFill>
              <a:schemeClr val="tx1"/>
            </a:solidFill>
          </a:ln>
        </p:spPr>
        <p:style>
          <a:lnRef idx="1">
            <a:schemeClr val="accent5"/>
          </a:lnRef>
          <a:fillRef idx="1002">
            <a:schemeClr val="dk1"/>
          </a:fillRef>
          <a:effectRef idx="2">
            <a:schemeClr val="accent5"/>
          </a:effectRef>
          <a:fontRef idx="minor">
            <a:schemeClr val="lt1"/>
          </a:fontRef>
        </p:style>
        <p:txBody>
          <a:bodyPr rtlCol="0" anchor="ctr"/>
          <a:lstStyle/>
          <a:p>
            <a:pPr algn="ctr"/>
            <a:r>
              <a:rPr lang="fr-FR" sz="1600" dirty="0">
                <a:solidFill>
                  <a:schemeClr val="lt1"/>
                </a:solidFill>
              </a:rPr>
              <a:t>Temps Total</a:t>
            </a:r>
          </a:p>
        </p:txBody>
      </p:sp>
      <p:sp>
        <p:nvSpPr>
          <p:cNvPr id="22" name="Rectangle 21"/>
          <p:cNvSpPr/>
          <p:nvPr/>
        </p:nvSpPr>
        <p:spPr>
          <a:xfrm>
            <a:off x="4608393" y="4502898"/>
            <a:ext cx="1295366" cy="444272"/>
          </a:xfrm>
          <a:prstGeom prst="rect">
            <a:avLst/>
          </a:prstGeom>
          <a:ln>
            <a:solidFill>
              <a:schemeClr val="tx1"/>
            </a:solidFill>
          </a:ln>
        </p:spPr>
        <p:style>
          <a:lnRef idx="1">
            <a:schemeClr val="accent5"/>
          </a:lnRef>
          <a:fillRef idx="1002">
            <a:schemeClr val="dk1"/>
          </a:fillRef>
          <a:effectRef idx="2">
            <a:schemeClr val="accent5"/>
          </a:effectRef>
          <a:fontRef idx="minor">
            <a:schemeClr val="lt1"/>
          </a:fontRef>
        </p:style>
        <p:txBody>
          <a:bodyPr rtlCol="0" anchor="ctr"/>
          <a:lstStyle/>
          <a:p>
            <a:pPr algn="ctr"/>
            <a:r>
              <a:rPr lang="fr-FR" sz="1600" dirty="0"/>
              <a:t>Temps Epreuve</a:t>
            </a:r>
          </a:p>
        </p:txBody>
      </p:sp>
      <p:sp>
        <p:nvSpPr>
          <p:cNvPr id="23" name="Rectangle 22"/>
          <p:cNvSpPr/>
          <p:nvPr/>
        </p:nvSpPr>
        <p:spPr>
          <a:xfrm>
            <a:off x="4608393" y="5006954"/>
            <a:ext cx="1295366" cy="444272"/>
          </a:xfrm>
          <a:prstGeom prst="rect">
            <a:avLst/>
          </a:prstGeom>
          <a:ln>
            <a:solidFill>
              <a:schemeClr val="tx1"/>
            </a:solidFill>
          </a:ln>
        </p:spPr>
        <p:style>
          <a:lnRef idx="1">
            <a:schemeClr val="accent5"/>
          </a:lnRef>
          <a:fillRef idx="1002">
            <a:schemeClr val="dk1"/>
          </a:fillRef>
          <a:effectRef idx="2">
            <a:schemeClr val="accent5"/>
          </a:effectRef>
          <a:fontRef idx="minor">
            <a:schemeClr val="lt1"/>
          </a:fontRef>
        </p:style>
        <p:txBody>
          <a:bodyPr rtlCol="0" anchor="ctr"/>
          <a:lstStyle/>
          <a:p>
            <a:pPr algn="ctr"/>
            <a:r>
              <a:rPr lang="fr-FR" sz="1600" dirty="0"/>
              <a:t>Temps Total</a:t>
            </a:r>
          </a:p>
        </p:txBody>
      </p:sp>
      <p:sp>
        <p:nvSpPr>
          <p:cNvPr id="24" name="Rectangle 23"/>
          <p:cNvSpPr/>
          <p:nvPr/>
        </p:nvSpPr>
        <p:spPr>
          <a:xfrm>
            <a:off x="6732240" y="4023180"/>
            <a:ext cx="1295366" cy="444272"/>
          </a:xfrm>
          <a:prstGeom prst="rect">
            <a:avLst/>
          </a:prstGeom>
        </p:spPr>
        <p:style>
          <a:lnRef idx="1">
            <a:schemeClr val="accent5"/>
          </a:lnRef>
          <a:fillRef idx="1002">
            <a:schemeClr val="dk2"/>
          </a:fillRef>
          <a:effectRef idx="2">
            <a:schemeClr val="accent5"/>
          </a:effectRef>
          <a:fontRef idx="minor">
            <a:schemeClr val="lt1"/>
          </a:fontRef>
        </p:style>
        <p:txBody>
          <a:bodyPr rtlCol="0" anchor="ctr"/>
          <a:lstStyle/>
          <a:p>
            <a:pPr algn="ctr"/>
            <a:r>
              <a:rPr lang="fr-FR" sz="1600" dirty="0" smtClean="0"/>
              <a:t>Temps Partiel</a:t>
            </a:r>
            <a:endParaRPr lang="fr-FR" sz="1600" dirty="0"/>
          </a:p>
        </p:txBody>
      </p:sp>
      <p:sp>
        <p:nvSpPr>
          <p:cNvPr id="25" name="Rectangle 24"/>
          <p:cNvSpPr/>
          <p:nvPr/>
        </p:nvSpPr>
        <p:spPr>
          <a:xfrm>
            <a:off x="6732240" y="4526607"/>
            <a:ext cx="1295366" cy="444272"/>
          </a:xfrm>
          <a:prstGeom prst="rect">
            <a:avLst/>
          </a:prstGeom>
          <a:ln>
            <a:solidFill>
              <a:schemeClr val="tx1"/>
            </a:solidFill>
          </a:ln>
        </p:spPr>
        <p:style>
          <a:lnRef idx="1">
            <a:schemeClr val="accent5"/>
          </a:lnRef>
          <a:fillRef idx="1002">
            <a:schemeClr val="dk1"/>
          </a:fillRef>
          <a:effectRef idx="2">
            <a:schemeClr val="accent5"/>
          </a:effectRef>
          <a:fontRef idx="minor">
            <a:schemeClr val="lt1"/>
          </a:fontRef>
        </p:style>
        <p:txBody>
          <a:bodyPr rtlCol="0" anchor="ctr"/>
          <a:lstStyle/>
          <a:p>
            <a:pPr algn="ctr"/>
            <a:r>
              <a:rPr lang="fr-FR" sz="1600" dirty="0"/>
              <a:t>Temps Epreuve</a:t>
            </a:r>
          </a:p>
        </p:txBody>
      </p:sp>
      <p:sp>
        <p:nvSpPr>
          <p:cNvPr id="26" name="Rectangle 25"/>
          <p:cNvSpPr/>
          <p:nvPr/>
        </p:nvSpPr>
        <p:spPr>
          <a:xfrm>
            <a:off x="6732240" y="5030663"/>
            <a:ext cx="1295366" cy="444272"/>
          </a:xfrm>
          <a:prstGeom prst="rect">
            <a:avLst/>
          </a:prstGeom>
          <a:ln>
            <a:solidFill>
              <a:schemeClr val="tx1"/>
            </a:solidFill>
          </a:ln>
        </p:spPr>
        <p:style>
          <a:lnRef idx="1">
            <a:schemeClr val="accent5"/>
          </a:lnRef>
          <a:fillRef idx="1002">
            <a:schemeClr val="dk1"/>
          </a:fillRef>
          <a:effectRef idx="2">
            <a:schemeClr val="accent5"/>
          </a:effectRef>
          <a:fontRef idx="minor">
            <a:schemeClr val="lt1"/>
          </a:fontRef>
        </p:style>
        <p:txBody>
          <a:bodyPr rtlCol="0" anchor="ctr"/>
          <a:lstStyle/>
          <a:p>
            <a:pPr algn="ctr"/>
            <a:r>
              <a:rPr lang="fr-FR" sz="1600" dirty="0"/>
              <a:t>Temps Total</a:t>
            </a:r>
          </a:p>
        </p:txBody>
      </p:sp>
      <p:sp>
        <p:nvSpPr>
          <p:cNvPr id="27" name="Rectangle 26"/>
          <p:cNvSpPr/>
          <p:nvPr/>
        </p:nvSpPr>
        <p:spPr>
          <a:xfrm>
            <a:off x="6732240" y="3538848"/>
            <a:ext cx="1295366" cy="444272"/>
          </a:xfrm>
          <a:prstGeom prst="rect">
            <a:avLst/>
          </a:prstGeom>
        </p:spPr>
        <p:style>
          <a:lnRef idx="1">
            <a:schemeClr val="accent5"/>
          </a:lnRef>
          <a:fillRef idx="1002">
            <a:schemeClr val="dk2"/>
          </a:fillRef>
          <a:effectRef idx="2">
            <a:schemeClr val="accent5"/>
          </a:effectRef>
          <a:fontRef idx="minor">
            <a:schemeClr val="lt1"/>
          </a:fontRef>
        </p:style>
        <p:txBody>
          <a:bodyPr rtlCol="0" anchor="ctr"/>
          <a:lstStyle/>
          <a:p>
            <a:pPr algn="ctr"/>
            <a:r>
              <a:rPr lang="fr-FR" sz="1600" dirty="0" smtClean="0"/>
              <a:t>Mesures Spécifiques</a:t>
            </a:r>
            <a:endParaRPr lang="fr-FR" sz="1600" dirty="0"/>
          </a:p>
        </p:txBody>
      </p:sp>
    </p:spTree>
    <p:extLst>
      <p:ext uri="{BB962C8B-B14F-4D97-AF65-F5344CB8AC3E}">
        <p14:creationId xmlns:p14="http://schemas.microsoft.com/office/powerpoint/2010/main" val="67166626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Le champ des possibles</a:t>
            </a:r>
            <a:endParaRPr lang="fr-FR" sz="4400" b="0" cap="none" dirty="0">
              <a:latin typeface="Calibri Light" pitchFamily="34" charset="0"/>
            </a:endParaRPr>
          </a:p>
        </p:txBody>
      </p:sp>
      <p:sp>
        <p:nvSpPr>
          <p:cNvPr id="3" name="Espace réservé du contenu 2"/>
          <p:cNvSpPr>
            <a:spLocks noGrp="1"/>
          </p:cNvSpPr>
          <p:nvPr>
            <p:ph idx="1"/>
          </p:nvPr>
        </p:nvSpPr>
        <p:spPr>
          <a:xfrm>
            <a:off x="457200" y="1268760"/>
            <a:ext cx="8229600" cy="4903440"/>
          </a:xfrm>
        </p:spPr>
        <p:txBody>
          <a:bodyPr/>
          <a:lstStyle/>
          <a:p>
            <a:pPr marL="0" indent="0">
              <a:buNone/>
            </a:pPr>
            <a:r>
              <a:rPr lang="fr-FR" dirty="0" smtClean="0">
                <a:latin typeface="Calibri" pitchFamily="34" charset="0"/>
              </a:rPr>
              <a:t>En fonction des besoins, de la vision choisie, définir le modèle qui convient</a:t>
            </a:r>
            <a:endParaRPr lang="fr-FR" dirty="0">
              <a:latin typeface="Calibri" pitchFamily="34" charset="0"/>
            </a:endParaRPr>
          </a:p>
        </p:txBody>
      </p:sp>
      <p:sp>
        <p:nvSpPr>
          <p:cNvPr id="95" name="Rectangle 94"/>
          <p:cNvSpPr/>
          <p:nvPr/>
        </p:nvSpPr>
        <p:spPr>
          <a:xfrm>
            <a:off x="4656510" y="4593908"/>
            <a:ext cx="1295366" cy="444272"/>
          </a:xfrm>
          <a:prstGeom prst="rect">
            <a:avLst/>
          </a:prstGeom>
        </p:spPr>
        <p:style>
          <a:lnRef idx="1">
            <a:schemeClr val="accent5"/>
          </a:lnRef>
          <a:fillRef idx="1002">
            <a:schemeClr val="dk2"/>
          </a:fillRef>
          <a:effectRef idx="2">
            <a:schemeClr val="accent5"/>
          </a:effectRef>
          <a:fontRef idx="minor">
            <a:schemeClr val="lt1"/>
          </a:fontRef>
        </p:style>
        <p:txBody>
          <a:bodyPr rtlCol="0" anchor="ctr"/>
          <a:lstStyle/>
          <a:p>
            <a:pPr algn="ctr"/>
            <a:r>
              <a:rPr lang="fr-FR" sz="1600" dirty="0" smtClean="0"/>
              <a:t>Temps Partiel</a:t>
            </a:r>
            <a:endParaRPr lang="fr-FR" sz="1600" dirty="0"/>
          </a:p>
        </p:txBody>
      </p:sp>
      <p:sp>
        <p:nvSpPr>
          <p:cNvPr id="96" name="Espace réservé du contenu 2"/>
          <p:cNvSpPr txBox="1">
            <a:spLocks/>
          </p:cNvSpPr>
          <p:nvPr/>
        </p:nvSpPr>
        <p:spPr>
          <a:xfrm>
            <a:off x="4404093" y="2582865"/>
            <a:ext cx="1800200" cy="3672408"/>
          </a:xfrm>
          <a:prstGeom prst="rect">
            <a:avLst/>
          </a:prstGeom>
          <a:ln>
            <a:solidFill>
              <a:schemeClr val="tx1"/>
            </a:solidFill>
          </a:ln>
        </p:spPr>
        <p:txBody>
          <a:bodyPr vert="horz" lIns="91440" tIns="45720" rIns="91440" bIns="45720" rtlCol="0">
            <a:normAutofit/>
          </a:bodyPr>
          <a:lstStyle>
            <a:lvl1pPr marL="182880" indent="-18288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20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fr-FR" sz="2000" dirty="0" smtClean="0">
                <a:latin typeface="Calibri" pitchFamily="34" charset="0"/>
              </a:rPr>
              <a:t>Un </a:t>
            </a:r>
            <a:r>
              <a:rPr lang="fr-FR" sz="2000" b="1" dirty="0" smtClean="0">
                <a:latin typeface="Calibri" pitchFamily="34" charset="0"/>
              </a:rPr>
              <a:t>résultat partiel</a:t>
            </a:r>
            <a:endParaRPr lang="fr-FR" sz="2000" b="1" dirty="0">
              <a:latin typeface="Calibri" pitchFamily="34" charset="0"/>
            </a:endParaRPr>
          </a:p>
        </p:txBody>
      </p:sp>
      <p:sp>
        <p:nvSpPr>
          <p:cNvPr id="97" name="Rectangle 96"/>
          <p:cNvSpPr/>
          <p:nvPr/>
        </p:nvSpPr>
        <p:spPr>
          <a:xfrm>
            <a:off x="4656510" y="5097335"/>
            <a:ext cx="1295366" cy="444272"/>
          </a:xfrm>
          <a:prstGeom prst="rect">
            <a:avLst/>
          </a:prstGeom>
          <a:ln>
            <a:solidFill>
              <a:schemeClr val="tx1"/>
            </a:solidFill>
          </a:ln>
        </p:spPr>
        <p:style>
          <a:lnRef idx="1">
            <a:schemeClr val="accent5"/>
          </a:lnRef>
          <a:fillRef idx="1002">
            <a:schemeClr val="dk1"/>
          </a:fillRef>
          <a:effectRef idx="2">
            <a:schemeClr val="accent5"/>
          </a:effectRef>
          <a:fontRef idx="minor">
            <a:schemeClr val="lt1"/>
          </a:fontRef>
        </p:style>
        <p:txBody>
          <a:bodyPr rtlCol="0" anchor="ctr"/>
          <a:lstStyle/>
          <a:p>
            <a:pPr algn="ctr"/>
            <a:r>
              <a:rPr lang="fr-FR" sz="1600" dirty="0"/>
              <a:t>Temps Epreuve</a:t>
            </a:r>
          </a:p>
        </p:txBody>
      </p:sp>
      <p:sp>
        <p:nvSpPr>
          <p:cNvPr id="98" name="Rectangle 97"/>
          <p:cNvSpPr/>
          <p:nvPr/>
        </p:nvSpPr>
        <p:spPr>
          <a:xfrm>
            <a:off x="4656510" y="5601391"/>
            <a:ext cx="1295366" cy="444272"/>
          </a:xfrm>
          <a:prstGeom prst="rect">
            <a:avLst/>
          </a:prstGeom>
          <a:ln>
            <a:solidFill>
              <a:schemeClr val="tx1"/>
            </a:solidFill>
          </a:ln>
        </p:spPr>
        <p:style>
          <a:lnRef idx="1">
            <a:schemeClr val="accent5"/>
          </a:lnRef>
          <a:fillRef idx="1002">
            <a:schemeClr val="dk1"/>
          </a:fillRef>
          <a:effectRef idx="2">
            <a:schemeClr val="accent5"/>
          </a:effectRef>
          <a:fontRef idx="minor">
            <a:schemeClr val="lt1"/>
          </a:fontRef>
        </p:style>
        <p:txBody>
          <a:bodyPr rtlCol="0" anchor="ctr"/>
          <a:lstStyle/>
          <a:p>
            <a:pPr algn="ctr"/>
            <a:r>
              <a:rPr lang="fr-FR" sz="1600" dirty="0"/>
              <a:t>Temps Total</a:t>
            </a:r>
          </a:p>
        </p:txBody>
      </p:sp>
      <p:sp>
        <p:nvSpPr>
          <p:cNvPr id="99" name="Rectangle 98"/>
          <p:cNvSpPr/>
          <p:nvPr/>
        </p:nvSpPr>
        <p:spPr>
          <a:xfrm>
            <a:off x="1116158" y="2582865"/>
            <a:ext cx="3239818" cy="3672408"/>
          </a:xfrm>
          <a:prstGeom prst="rect">
            <a:avLst/>
          </a:prstGeom>
          <a:gradFill>
            <a:gsLst>
              <a:gs pos="0">
                <a:schemeClr val="dk2">
                  <a:tint val="40000"/>
                  <a:satMod val="350000"/>
                  <a:alpha val="16000"/>
                </a:schemeClr>
              </a:gs>
              <a:gs pos="40000">
                <a:schemeClr val="dk2">
                  <a:tint val="45000"/>
                  <a:shade val="99000"/>
                  <a:satMod val="350000"/>
                  <a:alpha val="10000"/>
                </a:schemeClr>
              </a:gs>
              <a:gs pos="100000">
                <a:schemeClr val="dk2">
                  <a:shade val="20000"/>
                  <a:satMod val="255000"/>
                  <a:alpha val="20000"/>
                </a:schemeClr>
              </a:gs>
            </a:gsLst>
            <a:path path="circle">
              <a:fillToRect l="50000" t="-80000" r="50000" b="180000"/>
            </a:path>
          </a:gradFill>
          <a:ln>
            <a:solidFill>
              <a:schemeClr val="tx1"/>
            </a:solid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fr-FR"/>
          </a:p>
        </p:txBody>
      </p:sp>
      <p:sp>
        <p:nvSpPr>
          <p:cNvPr id="100" name="ZoneTexte 99"/>
          <p:cNvSpPr txBox="1"/>
          <p:nvPr/>
        </p:nvSpPr>
        <p:spPr>
          <a:xfrm>
            <a:off x="1247277" y="2716626"/>
            <a:ext cx="912429" cy="369332"/>
          </a:xfrm>
          <a:prstGeom prst="rect">
            <a:avLst/>
          </a:prstGeom>
          <a:noFill/>
        </p:spPr>
        <p:txBody>
          <a:bodyPr wrap="none" rtlCol="0">
            <a:spAutoFit/>
          </a:bodyPr>
          <a:lstStyle/>
          <a:p>
            <a:r>
              <a:rPr lang="fr-FR" dirty="0" smtClean="0"/>
              <a:t>Athlète</a:t>
            </a:r>
            <a:endParaRPr lang="fr-FR" dirty="0"/>
          </a:p>
        </p:txBody>
      </p:sp>
      <p:sp>
        <p:nvSpPr>
          <p:cNvPr id="101" name="ZoneTexte 100"/>
          <p:cNvSpPr txBox="1"/>
          <p:nvPr/>
        </p:nvSpPr>
        <p:spPr>
          <a:xfrm>
            <a:off x="1247277" y="3231943"/>
            <a:ext cx="1451038" cy="369332"/>
          </a:xfrm>
          <a:prstGeom prst="rect">
            <a:avLst/>
          </a:prstGeom>
          <a:noFill/>
        </p:spPr>
        <p:txBody>
          <a:bodyPr wrap="none" rtlCol="0">
            <a:spAutoFit/>
          </a:bodyPr>
          <a:lstStyle/>
          <a:p>
            <a:r>
              <a:rPr lang="fr-FR" dirty="0" smtClean="0"/>
              <a:t>Compétition</a:t>
            </a:r>
            <a:endParaRPr lang="fr-FR" dirty="0"/>
          </a:p>
        </p:txBody>
      </p:sp>
      <p:sp>
        <p:nvSpPr>
          <p:cNvPr id="102" name="ZoneTexte 101"/>
          <p:cNvSpPr txBox="1"/>
          <p:nvPr/>
        </p:nvSpPr>
        <p:spPr>
          <a:xfrm>
            <a:off x="1247277" y="5236906"/>
            <a:ext cx="843308" cy="369332"/>
          </a:xfrm>
          <a:prstGeom prst="rect">
            <a:avLst/>
          </a:prstGeom>
          <a:noFill/>
        </p:spPr>
        <p:txBody>
          <a:bodyPr wrap="none" rtlCol="0">
            <a:spAutoFit/>
          </a:bodyPr>
          <a:lstStyle/>
          <a:p>
            <a:r>
              <a:rPr lang="fr-FR" dirty="0" smtClean="0"/>
              <a:t>Météo</a:t>
            </a:r>
            <a:endParaRPr lang="fr-FR" dirty="0"/>
          </a:p>
        </p:txBody>
      </p:sp>
      <p:sp>
        <p:nvSpPr>
          <p:cNvPr id="103" name="ZoneTexte 102"/>
          <p:cNvSpPr txBox="1"/>
          <p:nvPr/>
        </p:nvSpPr>
        <p:spPr>
          <a:xfrm>
            <a:off x="1247277" y="4256739"/>
            <a:ext cx="1407758" cy="369332"/>
          </a:xfrm>
          <a:prstGeom prst="rect">
            <a:avLst/>
          </a:prstGeom>
          <a:noFill/>
        </p:spPr>
        <p:txBody>
          <a:bodyPr wrap="none" rtlCol="0">
            <a:spAutoFit/>
          </a:bodyPr>
          <a:lstStyle/>
          <a:p>
            <a:r>
              <a:rPr lang="fr-FR" dirty="0" smtClean="0"/>
              <a:t>Equipement</a:t>
            </a:r>
            <a:endParaRPr lang="fr-FR" dirty="0"/>
          </a:p>
        </p:txBody>
      </p:sp>
      <p:sp>
        <p:nvSpPr>
          <p:cNvPr id="104" name="ZoneTexte 103"/>
          <p:cNvSpPr txBox="1"/>
          <p:nvPr/>
        </p:nvSpPr>
        <p:spPr>
          <a:xfrm>
            <a:off x="1247277" y="4732850"/>
            <a:ext cx="994631" cy="369332"/>
          </a:xfrm>
          <a:prstGeom prst="rect">
            <a:avLst/>
          </a:prstGeom>
          <a:noFill/>
        </p:spPr>
        <p:txBody>
          <a:bodyPr wrap="none" rtlCol="0">
            <a:spAutoFit/>
          </a:bodyPr>
          <a:lstStyle/>
          <a:p>
            <a:r>
              <a:rPr lang="fr-FR" dirty="0" smtClean="0"/>
              <a:t>Epreuve</a:t>
            </a:r>
          </a:p>
        </p:txBody>
      </p:sp>
      <p:sp>
        <p:nvSpPr>
          <p:cNvPr id="105" name="ZoneTexte 104"/>
          <p:cNvSpPr txBox="1"/>
          <p:nvPr/>
        </p:nvSpPr>
        <p:spPr>
          <a:xfrm>
            <a:off x="1247277" y="3734030"/>
            <a:ext cx="2305952" cy="369332"/>
          </a:xfrm>
          <a:prstGeom prst="rect">
            <a:avLst/>
          </a:prstGeom>
          <a:noFill/>
        </p:spPr>
        <p:txBody>
          <a:bodyPr wrap="none" rtlCol="0">
            <a:spAutoFit/>
          </a:bodyPr>
          <a:lstStyle/>
          <a:p>
            <a:r>
              <a:rPr lang="fr-FR" dirty="0" smtClean="0"/>
              <a:t>Date (départ/arrivée)</a:t>
            </a:r>
          </a:p>
        </p:txBody>
      </p:sp>
      <p:sp>
        <p:nvSpPr>
          <p:cNvPr id="106" name="ZoneTexte 105"/>
          <p:cNvSpPr txBox="1"/>
          <p:nvPr/>
        </p:nvSpPr>
        <p:spPr>
          <a:xfrm>
            <a:off x="1247277" y="5740962"/>
            <a:ext cx="625749" cy="369332"/>
          </a:xfrm>
          <a:prstGeom prst="rect">
            <a:avLst/>
          </a:prstGeom>
          <a:noFill/>
        </p:spPr>
        <p:txBody>
          <a:bodyPr wrap="none" rtlCol="0">
            <a:spAutoFit/>
          </a:bodyPr>
          <a:lstStyle/>
          <a:p>
            <a:r>
              <a:rPr lang="fr-FR" dirty="0" smtClean="0"/>
              <a:t>Tour</a:t>
            </a:r>
            <a:endParaRPr lang="fr-FR" dirty="0"/>
          </a:p>
        </p:txBody>
      </p:sp>
      <p:sp>
        <p:nvSpPr>
          <p:cNvPr id="107" name="ZoneTexte 106"/>
          <p:cNvSpPr txBox="1"/>
          <p:nvPr/>
        </p:nvSpPr>
        <p:spPr>
          <a:xfrm>
            <a:off x="3591956" y="2669220"/>
            <a:ext cx="508473" cy="369332"/>
          </a:xfrm>
          <a:prstGeom prst="rect">
            <a:avLst/>
          </a:prstGeom>
          <a:noFill/>
        </p:spPr>
        <p:txBody>
          <a:bodyPr wrap="none" rtlCol="0">
            <a:spAutoFit/>
          </a:bodyPr>
          <a:lstStyle/>
          <a:p>
            <a:r>
              <a:rPr lang="fr-FR" b="1" dirty="0" smtClean="0"/>
              <a:t>OK</a:t>
            </a:r>
            <a:endParaRPr lang="fr-FR" b="1" dirty="0"/>
          </a:p>
        </p:txBody>
      </p:sp>
      <p:sp>
        <p:nvSpPr>
          <p:cNvPr id="108" name="ZoneTexte 107"/>
          <p:cNvSpPr txBox="1"/>
          <p:nvPr/>
        </p:nvSpPr>
        <p:spPr>
          <a:xfrm>
            <a:off x="3591956" y="3184537"/>
            <a:ext cx="508473" cy="369332"/>
          </a:xfrm>
          <a:prstGeom prst="rect">
            <a:avLst/>
          </a:prstGeom>
          <a:noFill/>
        </p:spPr>
        <p:txBody>
          <a:bodyPr wrap="none" rtlCol="0">
            <a:spAutoFit/>
          </a:bodyPr>
          <a:lstStyle/>
          <a:p>
            <a:r>
              <a:rPr lang="fr-FR" b="1" dirty="0" smtClean="0"/>
              <a:t>OK</a:t>
            </a:r>
            <a:endParaRPr lang="fr-FR" b="1" dirty="0"/>
          </a:p>
        </p:txBody>
      </p:sp>
      <p:sp>
        <p:nvSpPr>
          <p:cNvPr id="109" name="ZoneTexte 108"/>
          <p:cNvSpPr txBox="1"/>
          <p:nvPr/>
        </p:nvSpPr>
        <p:spPr>
          <a:xfrm>
            <a:off x="3598267" y="3697885"/>
            <a:ext cx="508473" cy="369332"/>
          </a:xfrm>
          <a:prstGeom prst="rect">
            <a:avLst/>
          </a:prstGeom>
          <a:noFill/>
        </p:spPr>
        <p:txBody>
          <a:bodyPr wrap="none" rtlCol="0">
            <a:spAutoFit/>
          </a:bodyPr>
          <a:lstStyle/>
          <a:p>
            <a:r>
              <a:rPr lang="fr-FR" b="1" dirty="0" smtClean="0"/>
              <a:t>OK</a:t>
            </a:r>
            <a:endParaRPr lang="fr-FR" b="1" dirty="0"/>
          </a:p>
        </p:txBody>
      </p:sp>
      <p:sp>
        <p:nvSpPr>
          <p:cNvPr id="110" name="ZoneTexte 109"/>
          <p:cNvSpPr txBox="1"/>
          <p:nvPr/>
        </p:nvSpPr>
        <p:spPr>
          <a:xfrm>
            <a:off x="3553744" y="5201713"/>
            <a:ext cx="508473" cy="369332"/>
          </a:xfrm>
          <a:prstGeom prst="rect">
            <a:avLst/>
          </a:prstGeom>
          <a:noFill/>
        </p:spPr>
        <p:txBody>
          <a:bodyPr wrap="none" rtlCol="0">
            <a:spAutoFit/>
          </a:bodyPr>
          <a:lstStyle/>
          <a:p>
            <a:r>
              <a:rPr lang="fr-FR" b="1" dirty="0"/>
              <a:t>OK</a:t>
            </a:r>
            <a:endParaRPr lang="fr-FR" b="1" dirty="0">
              <a:solidFill>
                <a:schemeClr val="accent5">
                  <a:lumMod val="60000"/>
                  <a:lumOff val="40000"/>
                </a:schemeClr>
              </a:solidFill>
            </a:endParaRPr>
          </a:p>
        </p:txBody>
      </p:sp>
      <p:sp>
        <p:nvSpPr>
          <p:cNvPr id="111" name="ZoneTexte 110"/>
          <p:cNvSpPr txBox="1"/>
          <p:nvPr/>
        </p:nvSpPr>
        <p:spPr>
          <a:xfrm>
            <a:off x="3602752" y="4149080"/>
            <a:ext cx="465192" cy="461665"/>
          </a:xfrm>
          <a:prstGeom prst="rect">
            <a:avLst/>
          </a:prstGeom>
          <a:noFill/>
        </p:spPr>
        <p:txBody>
          <a:bodyPr wrap="none" rtlCol="0">
            <a:spAutoFit/>
          </a:bodyPr>
          <a:lstStyle/>
          <a:p>
            <a:r>
              <a:rPr lang="fr-FR" sz="2400" b="1" dirty="0" smtClean="0">
                <a:solidFill>
                  <a:schemeClr val="accent5">
                    <a:lumMod val="60000"/>
                    <a:lumOff val="40000"/>
                  </a:schemeClr>
                </a:solidFill>
              </a:rPr>
              <a:t>…</a:t>
            </a:r>
            <a:endParaRPr lang="fr-FR" sz="2400" b="1" dirty="0">
              <a:solidFill>
                <a:schemeClr val="accent5">
                  <a:lumMod val="60000"/>
                  <a:lumOff val="40000"/>
                </a:schemeClr>
              </a:solidFill>
            </a:endParaRPr>
          </a:p>
        </p:txBody>
      </p:sp>
      <p:sp>
        <p:nvSpPr>
          <p:cNvPr id="112" name="ZoneTexte 111"/>
          <p:cNvSpPr txBox="1"/>
          <p:nvPr/>
        </p:nvSpPr>
        <p:spPr>
          <a:xfrm>
            <a:off x="3602752" y="4621528"/>
            <a:ext cx="465192" cy="461665"/>
          </a:xfrm>
          <a:prstGeom prst="rect">
            <a:avLst/>
          </a:prstGeom>
          <a:noFill/>
        </p:spPr>
        <p:txBody>
          <a:bodyPr wrap="none" rtlCol="0">
            <a:spAutoFit/>
          </a:bodyPr>
          <a:lstStyle/>
          <a:p>
            <a:r>
              <a:rPr lang="fr-FR" sz="2400" b="1" dirty="0" smtClean="0">
                <a:solidFill>
                  <a:schemeClr val="accent5">
                    <a:lumMod val="60000"/>
                    <a:lumOff val="40000"/>
                  </a:schemeClr>
                </a:solidFill>
              </a:rPr>
              <a:t>…</a:t>
            </a:r>
            <a:endParaRPr lang="fr-FR" sz="2400" b="1" dirty="0">
              <a:solidFill>
                <a:schemeClr val="accent5">
                  <a:lumMod val="60000"/>
                  <a:lumOff val="40000"/>
                </a:schemeClr>
              </a:solidFill>
            </a:endParaRPr>
          </a:p>
        </p:txBody>
      </p:sp>
      <p:sp>
        <p:nvSpPr>
          <p:cNvPr id="113" name="ZoneTexte 112"/>
          <p:cNvSpPr txBox="1"/>
          <p:nvPr/>
        </p:nvSpPr>
        <p:spPr>
          <a:xfrm>
            <a:off x="3560413" y="5705769"/>
            <a:ext cx="508473" cy="369332"/>
          </a:xfrm>
          <a:prstGeom prst="rect">
            <a:avLst/>
          </a:prstGeom>
          <a:noFill/>
        </p:spPr>
        <p:txBody>
          <a:bodyPr wrap="none" rtlCol="0">
            <a:spAutoFit/>
          </a:bodyPr>
          <a:lstStyle/>
          <a:p>
            <a:r>
              <a:rPr lang="fr-FR" b="1" dirty="0"/>
              <a:t>OK</a:t>
            </a:r>
            <a:endParaRPr lang="fr-FR" b="1" dirty="0">
              <a:solidFill>
                <a:srgbClr val="FF0000"/>
              </a:solidFill>
            </a:endParaRPr>
          </a:p>
        </p:txBody>
      </p:sp>
      <p:pic>
        <p:nvPicPr>
          <p:cNvPr id="7170" name="Picture 2" descr="http://www.rmcsport.fr/images/article/70309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00192" y="2582865"/>
            <a:ext cx="2401954" cy="18014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32008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Enfin, le schéma en étoile</a:t>
            </a:r>
            <a:endParaRPr lang="fr-FR" sz="4400" b="0" cap="none" dirty="0">
              <a:latin typeface="Calibri Light" pitchFamily="34" charset="0"/>
            </a:endParaRPr>
          </a:p>
        </p:txBody>
      </p:sp>
      <p:sp>
        <p:nvSpPr>
          <p:cNvPr id="6" name="ZoneTexte 5"/>
          <p:cNvSpPr txBox="1"/>
          <p:nvPr/>
        </p:nvSpPr>
        <p:spPr>
          <a:xfrm>
            <a:off x="347571" y="2116738"/>
            <a:ext cx="912429" cy="369332"/>
          </a:xfrm>
          <a:prstGeom prst="rect">
            <a:avLst/>
          </a:prstGeom>
          <a:noFill/>
        </p:spPr>
        <p:txBody>
          <a:bodyPr wrap="none" rtlCol="0">
            <a:spAutoFit/>
          </a:bodyPr>
          <a:lstStyle/>
          <a:p>
            <a:r>
              <a:rPr lang="fr-FR" dirty="0" smtClean="0"/>
              <a:t>Athlète</a:t>
            </a:r>
            <a:endParaRPr lang="fr-FR" dirty="0"/>
          </a:p>
        </p:txBody>
      </p:sp>
      <p:sp>
        <p:nvSpPr>
          <p:cNvPr id="7" name="ZoneTexte 6"/>
          <p:cNvSpPr txBox="1"/>
          <p:nvPr/>
        </p:nvSpPr>
        <p:spPr>
          <a:xfrm>
            <a:off x="1408862" y="1500198"/>
            <a:ext cx="1451038" cy="369332"/>
          </a:xfrm>
          <a:prstGeom prst="rect">
            <a:avLst/>
          </a:prstGeom>
          <a:noFill/>
        </p:spPr>
        <p:txBody>
          <a:bodyPr wrap="none" rtlCol="0">
            <a:spAutoFit/>
          </a:bodyPr>
          <a:lstStyle/>
          <a:p>
            <a:r>
              <a:rPr lang="fr-FR" dirty="0" smtClean="0"/>
              <a:t>Compétition</a:t>
            </a:r>
            <a:endParaRPr lang="fr-FR" dirty="0"/>
          </a:p>
        </p:txBody>
      </p:sp>
      <p:sp>
        <p:nvSpPr>
          <p:cNvPr id="8" name="ZoneTexte 7"/>
          <p:cNvSpPr txBox="1"/>
          <p:nvPr/>
        </p:nvSpPr>
        <p:spPr>
          <a:xfrm>
            <a:off x="1799692" y="5580367"/>
            <a:ext cx="843308" cy="369332"/>
          </a:xfrm>
          <a:prstGeom prst="rect">
            <a:avLst/>
          </a:prstGeom>
          <a:noFill/>
        </p:spPr>
        <p:txBody>
          <a:bodyPr wrap="none" rtlCol="0">
            <a:spAutoFit/>
          </a:bodyPr>
          <a:lstStyle/>
          <a:p>
            <a:r>
              <a:rPr lang="fr-FR" dirty="0" smtClean="0"/>
              <a:t>Météo</a:t>
            </a:r>
            <a:endParaRPr lang="fr-FR" dirty="0"/>
          </a:p>
        </p:txBody>
      </p:sp>
      <p:sp>
        <p:nvSpPr>
          <p:cNvPr id="9" name="ZoneTexte 8"/>
          <p:cNvSpPr txBox="1"/>
          <p:nvPr/>
        </p:nvSpPr>
        <p:spPr>
          <a:xfrm>
            <a:off x="99906" y="3764703"/>
            <a:ext cx="1407758" cy="369332"/>
          </a:xfrm>
          <a:prstGeom prst="rect">
            <a:avLst/>
          </a:prstGeom>
          <a:noFill/>
        </p:spPr>
        <p:txBody>
          <a:bodyPr wrap="none" rtlCol="0">
            <a:spAutoFit/>
          </a:bodyPr>
          <a:lstStyle/>
          <a:p>
            <a:r>
              <a:rPr lang="fr-FR" dirty="0" smtClean="0"/>
              <a:t>Equipement</a:t>
            </a:r>
            <a:endParaRPr lang="fr-FR" dirty="0"/>
          </a:p>
        </p:txBody>
      </p:sp>
      <p:sp>
        <p:nvSpPr>
          <p:cNvPr id="10" name="ZoneTexte 9"/>
          <p:cNvSpPr txBox="1"/>
          <p:nvPr/>
        </p:nvSpPr>
        <p:spPr>
          <a:xfrm>
            <a:off x="6250425" y="2424171"/>
            <a:ext cx="994631" cy="369332"/>
          </a:xfrm>
          <a:prstGeom prst="rect">
            <a:avLst/>
          </a:prstGeom>
          <a:noFill/>
        </p:spPr>
        <p:txBody>
          <a:bodyPr wrap="none" rtlCol="0">
            <a:spAutoFit/>
          </a:bodyPr>
          <a:lstStyle/>
          <a:p>
            <a:r>
              <a:rPr lang="fr-FR" dirty="0" smtClean="0"/>
              <a:t>Epreuve</a:t>
            </a:r>
          </a:p>
        </p:txBody>
      </p:sp>
      <p:sp>
        <p:nvSpPr>
          <p:cNvPr id="11" name="ZoneTexte 10"/>
          <p:cNvSpPr txBox="1"/>
          <p:nvPr/>
        </p:nvSpPr>
        <p:spPr>
          <a:xfrm>
            <a:off x="4722707" y="1361698"/>
            <a:ext cx="1564916" cy="646331"/>
          </a:xfrm>
          <a:prstGeom prst="rect">
            <a:avLst/>
          </a:prstGeom>
          <a:noFill/>
        </p:spPr>
        <p:txBody>
          <a:bodyPr wrap="none" rtlCol="0">
            <a:spAutoFit/>
          </a:bodyPr>
          <a:lstStyle/>
          <a:p>
            <a:r>
              <a:rPr lang="fr-FR" dirty="0" smtClean="0"/>
              <a:t>Date (départ)</a:t>
            </a:r>
          </a:p>
          <a:p>
            <a:r>
              <a:rPr lang="fr-FR" dirty="0" smtClean="0"/>
              <a:t>Date (arrivée)</a:t>
            </a:r>
          </a:p>
        </p:txBody>
      </p:sp>
      <p:sp>
        <p:nvSpPr>
          <p:cNvPr id="12" name="ZoneTexte 11"/>
          <p:cNvSpPr txBox="1"/>
          <p:nvPr/>
        </p:nvSpPr>
        <p:spPr>
          <a:xfrm>
            <a:off x="4466998" y="5426274"/>
            <a:ext cx="625749" cy="369332"/>
          </a:xfrm>
          <a:prstGeom prst="rect">
            <a:avLst/>
          </a:prstGeom>
          <a:noFill/>
        </p:spPr>
        <p:txBody>
          <a:bodyPr wrap="none" rtlCol="0">
            <a:spAutoFit/>
          </a:bodyPr>
          <a:lstStyle/>
          <a:p>
            <a:r>
              <a:rPr lang="fr-FR" dirty="0" smtClean="0"/>
              <a:t>Tour</a:t>
            </a:r>
            <a:endParaRPr lang="fr-FR" dirty="0"/>
          </a:p>
        </p:txBody>
      </p:sp>
      <p:cxnSp>
        <p:nvCxnSpPr>
          <p:cNvPr id="14" name="Connecteur droit 13"/>
          <p:cNvCxnSpPr/>
          <p:nvPr/>
        </p:nvCxnSpPr>
        <p:spPr>
          <a:xfrm>
            <a:off x="1408862" y="1879495"/>
            <a:ext cx="1369629" cy="0"/>
          </a:xfrm>
          <a:prstGeom prst="line">
            <a:avLst/>
          </a:prstGeom>
        </p:spPr>
        <p:style>
          <a:lnRef idx="2">
            <a:schemeClr val="dk1"/>
          </a:lnRef>
          <a:fillRef idx="0">
            <a:schemeClr val="dk1"/>
          </a:fillRef>
          <a:effectRef idx="1">
            <a:schemeClr val="dk1"/>
          </a:effectRef>
          <a:fontRef idx="minor">
            <a:schemeClr val="tx1"/>
          </a:fontRef>
        </p:style>
      </p:cxnSp>
      <p:cxnSp>
        <p:nvCxnSpPr>
          <p:cNvPr id="16" name="Connecteur droit 15"/>
          <p:cNvCxnSpPr/>
          <p:nvPr/>
        </p:nvCxnSpPr>
        <p:spPr>
          <a:xfrm>
            <a:off x="287524" y="2476778"/>
            <a:ext cx="972476" cy="0"/>
          </a:xfrm>
          <a:prstGeom prst="line">
            <a:avLst/>
          </a:prstGeom>
        </p:spPr>
        <p:style>
          <a:lnRef idx="2">
            <a:schemeClr val="dk1"/>
          </a:lnRef>
          <a:fillRef idx="0">
            <a:schemeClr val="dk1"/>
          </a:fillRef>
          <a:effectRef idx="1">
            <a:schemeClr val="dk1"/>
          </a:effectRef>
          <a:fontRef idx="minor">
            <a:schemeClr val="tx1"/>
          </a:fontRef>
        </p:style>
      </p:cxnSp>
      <p:cxnSp>
        <p:nvCxnSpPr>
          <p:cNvPr id="18" name="Connecteur droit 17"/>
          <p:cNvCxnSpPr/>
          <p:nvPr/>
        </p:nvCxnSpPr>
        <p:spPr>
          <a:xfrm>
            <a:off x="142031" y="4134035"/>
            <a:ext cx="1369629" cy="0"/>
          </a:xfrm>
          <a:prstGeom prst="line">
            <a:avLst/>
          </a:prstGeom>
        </p:spPr>
        <p:style>
          <a:lnRef idx="2">
            <a:schemeClr val="dk1"/>
          </a:lnRef>
          <a:fillRef idx="0">
            <a:schemeClr val="dk1"/>
          </a:fillRef>
          <a:effectRef idx="1">
            <a:schemeClr val="dk1"/>
          </a:effectRef>
          <a:fontRef idx="minor">
            <a:schemeClr val="tx1"/>
          </a:fontRef>
        </p:style>
      </p:cxnSp>
      <p:cxnSp>
        <p:nvCxnSpPr>
          <p:cNvPr id="19" name="Connecteur droit 18"/>
          <p:cNvCxnSpPr/>
          <p:nvPr/>
        </p:nvCxnSpPr>
        <p:spPr>
          <a:xfrm>
            <a:off x="1799692" y="5951912"/>
            <a:ext cx="865573" cy="0"/>
          </a:xfrm>
          <a:prstGeom prst="line">
            <a:avLst/>
          </a:prstGeom>
        </p:spPr>
        <p:style>
          <a:lnRef idx="2">
            <a:schemeClr val="dk1"/>
          </a:lnRef>
          <a:fillRef idx="0">
            <a:schemeClr val="dk1"/>
          </a:fillRef>
          <a:effectRef idx="1">
            <a:schemeClr val="dk1"/>
          </a:effectRef>
          <a:fontRef idx="minor">
            <a:schemeClr val="tx1"/>
          </a:fontRef>
        </p:style>
      </p:cxnSp>
      <p:cxnSp>
        <p:nvCxnSpPr>
          <p:cNvPr id="22" name="Connecteur droit 21"/>
          <p:cNvCxnSpPr/>
          <p:nvPr/>
        </p:nvCxnSpPr>
        <p:spPr>
          <a:xfrm>
            <a:off x="4539006" y="5782140"/>
            <a:ext cx="865573" cy="0"/>
          </a:xfrm>
          <a:prstGeom prst="line">
            <a:avLst/>
          </a:prstGeom>
        </p:spPr>
        <p:style>
          <a:lnRef idx="2">
            <a:schemeClr val="dk1"/>
          </a:lnRef>
          <a:fillRef idx="0">
            <a:schemeClr val="dk1"/>
          </a:fillRef>
          <a:effectRef idx="1">
            <a:schemeClr val="dk1"/>
          </a:effectRef>
          <a:fontRef idx="minor">
            <a:schemeClr val="tx1"/>
          </a:fontRef>
        </p:style>
      </p:cxnSp>
      <p:cxnSp>
        <p:nvCxnSpPr>
          <p:cNvPr id="23" name="Connecteur droit 22"/>
          <p:cNvCxnSpPr/>
          <p:nvPr/>
        </p:nvCxnSpPr>
        <p:spPr>
          <a:xfrm>
            <a:off x="6269685" y="2793503"/>
            <a:ext cx="970322" cy="0"/>
          </a:xfrm>
          <a:prstGeom prst="line">
            <a:avLst/>
          </a:prstGeom>
        </p:spPr>
        <p:style>
          <a:lnRef idx="2">
            <a:schemeClr val="dk1"/>
          </a:lnRef>
          <a:fillRef idx="0">
            <a:schemeClr val="dk1"/>
          </a:fillRef>
          <a:effectRef idx="1">
            <a:schemeClr val="dk1"/>
          </a:effectRef>
          <a:fontRef idx="minor">
            <a:schemeClr val="tx1"/>
          </a:fontRef>
        </p:style>
      </p:cxnSp>
      <p:cxnSp>
        <p:nvCxnSpPr>
          <p:cNvPr id="25" name="Connecteur droit 24"/>
          <p:cNvCxnSpPr/>
          <p:nvPr/>
        </p:nvCxnSpPr>
        <p:spPr>
          <a:xfrm>
            <a:off x="4794715" y="2008029"/>
            <a:ext cx="1679984" cy="0"/>
          </a:xfrm>
          <a:prstGeom prst="line">
            <a:avLst/>
          </a:prstGeom>
        </p:spPr>
        <p:style>
          <a:lnRef idx="2">
            <a:schemeClr val="dk1"/>
          </a:lnRef>
          <a:fillRef idx="0">
            <a:schemeClr val="dk1"/>
          </a:fillRef>
          <a:effectRef idx="1">
            <a:schemeClr val="dk1"/>
          </a:effectRef>
          <a:fontRef idx="minor">
            <a:schemeClr val="tx1"/>
          </a:fontRef>
        </p:style>
      </p:cxnSp>
      <p:cxnSp>
        <p:nvCxnSpPr>
          <p:cNvPr id="28" name="Connecteur droit 27"/>
          <p:cNvCxnSpPr/>
          <p:nvPr/>
        </p:nvCxnSpPr>
        <p:spPr>
          <a:xfrm>
            <a:off x="2634475" y="1879495"/>
            <a:ext cx="432048" cy="747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Connecteur droit 28"/>
          <p:cNvCxnSpPr/>
          <p:nvPr/>
        </p:nvCxnSpPr>
        <p:spPr>
          <a:xfrm>
            <a:off x="1092301" y="2486070"/>
            <a:ext cx="1499479" cy="74786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Connecteur droit 30"/>
          <p:cNvCxnSpPr/>
          <p:nvPr/>
        </p:nvCxnSpPr>
        <p:spPr>
          <a:xfrm flipV="1">
            <a:off x="1408862" y="4010195"/>
            <a:ext cx="1182918" cy="13379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Connecteur droit 32"/>
          <p:cNvCxnSpPr/>
          <p:nvPr/>
        </p:nvCxnSpPr>
        <p:spPr>
          <a:xfrm flipH="1">
            <a:off x="2591780" y="4899577"/>
            <a:ext cx="236812" cy="105233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Connecteur droit 34"/>
          <p:cNvCxnSpPr/>
          <p:nvPr/>
        </p:nvCxnSpPr>
        <p:spPr>
          <a:xfrm>
            <a:off x="3746918" y="4711055"/>
            <a:ext cx="864096" cy="1071085"/>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8" name="Connecteur droit 37"/>
          <p:cNvCxnSpPr/>
          <p:nvPr/>
        </p:nvCxnSpPr>
        <p:spPr>
          <a:xfrm flipH="1">
            <a:off x="5045549" y="2793503"/>
            <a:ext cx="1277935" cy="5667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cteur droit 39"/>
          <p:cNvCxnSpPr/>
          <p:nvPr/>
        </p:nvCxnSpPr>
        <p:spPr>
          <a:xfrm flipH="1">
            <a:off x="4434675" y="2023511"/>
            <a:ext cx="537118"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Connecteur droit 43"/>
          <p:cNvCxnSpPr/>
          <p:nvPr/>
        </p:nvCxnSpPr>
        <p:spPr>
          <a:xfrm flipH="1">
            <a:off x="4578691" y="2008029"/>
            <a:ext cx="537118" cy="72008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5" name="Rectangle 4"/>
          <p:cNvSpPr/>
          <p:nvPr/>
        </p:nvSpPr>
        <p:spPr>
          <a:xfrm>
            <a:off x="2591780" y="2648579"/>
            <a:ext cx="2880320" cy="2232248"/>
          </a:xfrm>
          <a:prstGeom prst="rect">
            <a:avLst/>
          </a:prstGeom>
        </p:spPr>
        <p:style>
          <a:lnRef idx="1">
            <a:schemeClr val="accent5"/>
          </a:lnRef>
          <a:fillRef idx="2">
            <a:schemeClr val="accent5"/>
          </a:fillRef>
          <a:effectRef idx="1">
            <a:schemeClr val="accent5"/>
          </a:effectRef>
          <a:fontRef idx="minor">
            <a:schemeClr val="dk1"/>
          </a:fontRef>
        </p:style>
        <p:txBody>
          <a:bodyPr rtlCol="0" anchor="t"/>
          <a:lstStyle/>
          <a:p>
            <a:r>
              <a:rPr lang="fr-FR" sz="2400" dirty="0" smtClean="0"/>
              <a:t>Fait : Résultat Partiel</a:t>
            </a:r>
            <a:endParaRPr lang="fr-FR" sz="2400" dirty="0"/>
          </a:p>
        </p:txBody>
      </p:sp>
      <p:sp>
        <p:nvSpPr>
          <p:cNvPr id="45" name="ZoneTexte 44"/>
          <p:cNvSpPr txBox="1"/>
          <p:nvPr/>
        </p:nvSpPr>
        <p:spPr>
          <a:xfrm>
            <a:off x="257017" y="4143988"/>
            <a:ext cx="750587" cy="523220"/>
          </a:xfrm>
          <a:prstGeom prst="rect">
            <a:avLst/>
          </a:prstGeom>
          <a:noFill/>
          <a:ln>
            <a:solidFill>
              <a:schemeClr val="tx1"/>
            </a:solidFill>
          </a:ln>
        </p:spPr>
        <p:txBody>
          <a:bodyPr wrap="square" rtlCol="0">
            <a:spAutoFit/>
          </a:bodyPr>
          <a:lstStyle/>
          <a:p>
            <a:r>
              <a:rPr lang="fr-FR" sz="1400" dirty="0" smtClean="0">
                <a:solidFill>
                  <a:schemeClr val="accent5">
                    <a:lumMod val="60000"/>
                    <a:lumOff val="40000"/>
                  </a:schemeClr>
                </a:solidFill>
              </a:rPr>
              <a:t>Sport</a:t>
            </a:r>
          </a:p>
          <a:p>
            <a:r>
              <a:rPr lang="fr-FR" sz="1400" dirty="0" smtClean="0"/>
              <a:t>Nom</a:t>
            </a:r>
            <a:endParaRPr lang="fr-FR" sz="1400" dirty="0"/>
          </a:p>
        </p:txBody>
      </p:sp>
      <p:sp>
        <p:nvSpPr>
          <p:cNvPr id="47" name="ZoneTexte 46"/>
          <p:cNvSpPr txBox="1"/>
          <p:nvPr/>
        </p:nvSpPr>
        <p:spPr>
          <a:xfrm>
            <a:off x="6413701" y="2786296"/>
            <a:ext cx="750587" cy="523220"/>
          </a:xfrm>
          <a:prstGeom prst="rect">
            <a:avLst/>
          </a:prstGeom>
          <a:noFill/>
          <a:ln>
            <a:solidFill>
              <a:schemeClr val="tx1"/>
            </a:solidFill>
          </a:ln>
        </p:spPr>
        <p:txBody>
          <a:bodyPr wrap="square" rtlCol="0">
            <a:spAutoFit/>
          </a:bodyPr>
          <a:lstStyle/>
          <a:p>
            <a:r>
              <a:rPr lang="fr-FR" sz="1400" dirty="0" smtClean="0">
                <a:solidFill>
                  <a:schemeClr val="accent5">
                    <a:lumMod val="60000"/>
                    <a:lumOff val="40000"/>
                  </a:schemeClr>
                </a:solidFill>
              </a:rPr>
              <a:t>Sport</a:t>
            </a:r>
          </a:p>
          <a:p>
            <a:r>
              <a:rPr lang="fr-FR" sz="1400" dirty="0" smtClean="0"/>
              <a:t>Type</a:t>
            </a:r>
            <a:endParaRPr lang="fr-FR" sz="1400" dirty="0"/>
          </a:p>
        </p:txBody>
      </p:sp>
      <p:sp>
        <p:nvSpPr>
          <p:cNvPr id="48" name="Rectangle 47"/>
          <p:cNvSpPr/>
          <p:nvPr/>
        </p:nvSpPr>
        <p:spPr>
          <a:xfrm>
            <a:off x="4082988" y="3107385"/>
            <a:ext cx="1295366" cy="1683968"/>
          </a:xfrm>
          <a:prstGeom prst="rect">
            <a:avLst/>
          </a:prstGeom>
        </p:spPr>
        <p:style>
          <a:lnRef idx="1">
            <a:schemeClr val="accent5"/>
          </a:lnRef>
          <a:fillRef idx="1002">
            <a:schemeClr val="dk2"/>
          </a:fillRef>
          <a:effectRef idx="2">
            <a:schemeClr val="accent5"/>
          </a:effectRef>
          <a:fontRef idx="minor">
            <a:schemeClr val="lt1"/>
          </a:fontRef>
        </p:style>
        <p:txBody>
          <a:bodyPr rtlCol="0" anchor="ctr"/>
          <a:lstStyle/>
          <a:p>
            <a:pPr algn="ctr"/>
            <a:r>
              <a:rPr lang="fr-FR" sz="1600" dirty="0" smtClean="0"/>
              <a:t>Temps Partiel</a:t>
            </a:r>
            <a:endParaRPr lang="fr-FR" sz="1600" dirty="0"/>
          </a:p>
        </p:txBody>
      </p:sp>
      <p:pic>
        <p:nvPicPr>
          <p:cNvPr id="50" name="Picture 2" descr="http://www.lexpress.fr/pictures/906/464089_philippe-lucas-le-25-juin-2011-a-pari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52120" y="4468357"/>
            <a:ext cx="3430581" cy="2285165"/>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956716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a:latin typeface="Calibri Light" pitchFamily="34" charset="0"/>
              </a:rPr>
              <a:t>Ce qu’il faut retenir</a:t>
            </a:r>
          </a:p>
        </p:txBody>
      </p:sp>
      <p:sp>
        <p:nvSpPr>
          <p:cNvPr id="3" name="Espace réservé du contenu 2"/>
          <p:cNvSpPr>
            <a:spLocks noGrp="1"/>
          </p:cNvSpPr>
          <p:nvPr>
            <p:ph idx="1"/>
          </p:nvPr>
        </p:nvSpPr>
        <p:spPr>
          <a:xfrm>
            <a:off x="457200" y="1268760"/>
            <a:ext cx="8229600" cy="4903440"/>
          </a:xfrm>
        </p:spPr>
        <p:txBody>
          <a:bodyPr/>
          <a:lstStyle/>
          <a:p>
            <a:pPr marL="0" indent="0">
              <a:buNone/>
            </a:pPr>
            <a:r>
              <a:rPr lang="fr-FR" dirty="0" smtClean="0">
                <a:latin typeface="Calibri" pitchFamily="34" charset="0"/>
              </a:rPr>
              <a:t>Dans une même table de faits</a:t>
            </a:r>
          </a:p>
          <a:p>
            <a:pPr marL="274320" lvl="1" indent="0">
              <a:buNone/>
            </a:pPr>
            <a:r>
              <a:rPr lang="fr-FR" dirty="0" smtClean="0">
                <a:latin typeface="Calibri" pitchFamily="34" charset="0"/>
              </a:rPr>
              <a:t>1 seul événement</a:t>
            </a:r>
          </a:p>
          <a:p>
            <a:pPr marL="502920" lvl="2" indent="0">
              <a:buNone/>
            </a:pPr>
            <a:r>
              <a:rPr lang="fr-FR" dirty="0">
                <a:latin typeface="Calibri" pitchFamily="34" charset="0"/>
              </a:rPr>
              <a:t>T</a:t>
            </a:r>
            <a:r>
              <a:rPr lang="fr-FR" dirty="0" smtClean="0">
                <a:latin typeface="Calibri" pitchFamily="34" charset="0"/>
              </a:rPr>
              <a:t>outes les lignes racontent la même histoire</a:t>
            </a:r>
          </a:p>
          <a:p>
            <a:pPr marL="502920" lvl="2" indent="0">
              <a:buNone/>
            </a:pPr>
            <a:endParaRPr lang="fr-FR" dirty="0" smtClean="0">
              <a:latin typeface="Calibri" pitchFamily="34" charset="0"/>
            </a:endParaRPr>
          </a:p>
          <a:p>
            <a:pPr marL="274320" lvl="1" indent="0">
              <a:buNone/>
            </a:pPr>
            <a:r>
              <a:rPr lang="fr-FR" dirty="0">
                <a:latin typeface="Calibri" pitchFamily="34" charset="0"/>
              </a:rPr>
              <a:t>1 seule granularité</a:t>
            </a:r>
          </a:p>
          <a:p>
            <a:pPr marL="502920" lvl="2" indent="0">
              <a:buNone/>
            </a:pPr>
            <a:r>
              <a:rPr lang="fr-FR" dirty="0">
                <a:latin typeface="Calibri" pitchFamily="34" charset="0"/>
              </a:rPr>
              <a:t>Toutes les lignes </a:t>
            </a:r>
            <a:r>
              <a:rPr lang="fr-FR" dirty="0" smtClean="0">
                <a:latin typeface="Calibri" pitchFamily="34" charset="0"/>
              </a:rPr>
              <a:t>décrivent l’événement au même niveau</a:t>
            </a:r>
            <a:endParaRPr lang="fr-FR" dirty="0">
              <a:latin typeface="Calibri" pitchFamily="34" charset="0"/>
            </a:endParaRPr>
          </a:p>
          <a:p>
            <a:pPr marL="502920" lvl="2" indent="0">
              <a:buNone/>
            </a:pPr>
            <a:endParaRPr lang="fr-FR" dirty="0" smtClean="0">
              <a:latin typeface="Calibri" pitchFamily="34" charset="0"/>
            </a:endParaRPr>
          </a:p>
          <a:p>
            <a:pPr marL="274320" lvl="1" indent="0">
              <a:buNone/>
            </a:pPr>
            <a:r>
              <a:rPr lang="fr-FR" dirty="0" smtClean="0">
                <a:latin typeface="Calibri" pitchFamily="34" charset="0"/>
              </a:rPr>
              <a:t>1 seule dimensionnalité</a:t>
            </a:r>
          </a:p>
          <a:p>
            <a:pPr marL="502920" lvl="2" indent="0">
              <a:buNone/>
            </a:pPr>
            <a:r>
              <a:rPr lang="fr-FR" dirty="0" smtClean="0">
                <a:latin typeface="Calibri" pitchFamily="34" charset="0"/>
              </a:rPr>
              <a:t>Toutes les lignes utilisent les mêmes axes d’analyse</a:t>
            </a:r>
          </a:p>
          <a:p>
            <a:pPr marL="502920" lvl="2" indent="0">
              <a:buNone/>
            </a:pPr>
            <a:endParaRPr lang="fr-FR" dirty="0">
              <a:latin typeface="Calibri" pitchFamily="34" charset="0"/>
            </a:endParaRPr>
          </a:p>
        </p:txBody>
      </p:sp>
    </p:spTree>
    <p:extLst>
      <p:ext uri="{BB962C8B-B14F-4D97-AF65-F5344CB8AC3E}">
        <p14:creationId xmlns:p14="http://schemas.microsoft.com/office/powerpoint/2010/main" val="160302833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59" name="Straight Connector 58"/>
          <p:cNvCxnSpPr/>
          <p:nvPr/>
        </p:nvCxnSpPr>
        <p:spPr>
          <a:xfrm>
            <a:off x="304800" y="3737521"/>
            <a:ext cx="8686800" cy="0"/>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61" name="Picture 6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4800" y="4149080"/>
            <a:ext cx="1752600" cy="1271494"/>
          </a:xfrm>
          <a:prstGeom prst="rect">
            <a:avLst/>
          </a:prstGeom>
        </p:spPr>
      </p:pic>
      <p:sp>
        <p:nvSpPr>
          <p:cNvPr id="11" name="Content Placeholder 2"/>
          <p:cNvSpPr txBox="1">
            <a:spLocks/>
          </p:cNvSpPr>
          <p:nvPr/>
        </p:nvSpPr>
        <p:spPr>
          <a:xfrm>
            <a:off x="304800" y="1525298"/>
            <a:ext cx="7632848" cy="1975710"/>
          </a:xfrm>
          <a:prstGeom prst="rect">
            <a:avLst/>
          </a:prstGeom>
        </p:spPr>
        <p:txBody>
          <a:bodyPr vert="horz" lIns="68598" tIns="34299" rIns="68598" bIns="34299" rtlCol="0">
            <a:noAutofit/>
          </a:bodyPr>
          <a:lstStyle>
            <a:lvl1pPr marL="342900" indent="-342900" algn="l" defTabSz="457200" rtl="0" eaLnBrk="1" latinLnBrk="0" hangingPunct="1">
              <a:spcBef>
                <a:spcPct val="20000"/>
              </a:spcBef>
              <a:spcAft>
                <a:spcPts val="60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2"/>
              </a:buClr>
              <a:buSzPct val="100000"/>
              <a:buFont typeface="Wingdings" panose="05000000000000000000" pitchFamily="2" charset="2"/>
              <a:buChar char="§"/>
            </a:pPr>
            <a:r>
              <a:rPr lang="fr-FR" sz="2200" b="1" dirty="0" smtClean="0">
                <a:solidFill>
                  <a:schemeClr val="bg2">
                    <a:lumMod val="50000"/>
                  </a:schemeClr>
                </a:solidFill>
              </a:rPr>
              <a:t>Expérience </a:t>
            </a:r>
            <a:r>
              <a:rPr lang="fr-FR" sz="2200" b="1" dirty="0">
                <a:solidFill>
                  <a:schemeClr val="bg2">
                    <a:lumMod val="50000"/>
                  </a:schemeClr>
                </a:solidFill>
              </a:rPr>
              <a:t>en Microsoft B.I. :  </a:t>
            </a:r>
            <a:r>
              <a:rPr lang="fr-FR" sz="2200" dirty="0">
                <a:solidFill>
                  <a:schemeClr val="bg2">
                    <a:lumMod val="50000"/>
                  </a:schemeClr>
                </a:solidFill>
              </a:rPr>
              <a:t>4 </a:t>
            </a:r>
            <a:r>
              <a:rPr lang="fr-FR" sz="2200" dirty="0" smtClean="0">
                <a:solidFill>
                  <a:schemeClr val="bg2">
                    <a:lumMod val="50000"/>
                  </a:schemeClr>
                </a:solidFill>
              </a:rPr>
              <a:t>Ans</a:t>
            </a:r>
          </a:p>
          <a:p>
            <a:pPr>
              <a:buClr>
                <a:schemeClr val="tx2"/>
              </a:buClr>
              <a:buSzPct val="100000"/>
              <a:buFont typeface="Wingdings" panose="05000000000000000000" pitchFamily="2" charset="2"/>
              <a:buChar char="§"/>
            </a:pPr>
            <a:r>
              <a:rPr lang="fr-FR" sz="2200" b="1" dirty="0" smtClean="0">
                <a:solidFill>
                  <a:schemeClr val="bg2">
                    <a:lumMod val="50000"/>
                  </a:schemeClr>
                </a:solidFill>
              </a:rPr>
              <a:t>Site / Blog : </a:t>
            </a:r>
            <a:r>
              <a:rPr lang="fr-FR" sz="2200" dirty="0" smtClean="0">
                <a:solidFill>
                  <a:schemeClr val="bg2">
                    <a:lumMod val="50000"/>
                  </a:schemeClr>
                </a:solidFill>
                <a:hlinkClick r:id="rId3"/>
              </a:rPr>
              <a:t>www.sauget-ch.fr</a:t>
            </a:r>
            <a:endParaRPr lang="fr-FR" sz="2200" dirty="0">
              <a:solidFill>
                <a:schemeClr val="bg2">
                  <a:lumMod val="50000"/>
                </a:schemeClr>
              </a:solidFill>
            </a:endParaRPr>
          </a:p>
          <a:p>
            <a:pPr>
              <a:buClr>
                <a:schemeClr val="tx2"/>
              </a:buClr>
              <a:buSzPct val="100000"/>
              <a:buFont typeface="Wingdings" panose="05000000000000000000" pitchFamily="2" charset="2"/>
              <a:buChar char="§"/>
            </a:pPr>
            <a:r>
              <a:rPr lang="fr-FR" sz="2200" b="1" dirty="0" err="1">
                <a:solidFill>
                  <a:schemeClr val="bg2">
                    <a:lumMod val="50000"/>
                  </a:schemeClr>
                </a:solidFill>
              </a:rPr>
              <a:t>Twitter</a:t>
            </a:r>
            <a:r>
              <a:rPr lang="fr-FR" sz="2200" b="1" dirty="0">
                <a:solidFill>
                  <a:schemeClr val="bg2">
                    <a:lumMod val="50000"/>
                  </a:schemeClr>
                </a:solidFill>
              </a:rPr>
              <a:t>: </a:t>
            </a:r>
            <a:r>
              <a:rPr lang="fr-FR" sz="2200" dirty="0">
                <a:solidFill>
                  <a:schemeClr val="bg2">
                    <a:lumMod val="50000"/>
                  </a:schemeClr>
                </a:solidFill>
              </a:rPr>
              <a:t>@</a:t>
            </a:r>
            <a:r>
              <a:rPr lang="fr-FR" sz="2200" dirty="0" err="1" smtClean="0">
                <a:solidFill>
                  <a:schemeClr val="bg2">
                    <a:lumMod val="50000"/>
                  </a:schemeClr>
                </a:solidFill>
              </a:rPr>
              <a:t>SaugetCh</a:t>
            </a:r>
            <a:endParaRPr lang="fr-FR" sz="2200" dirty="0" smtClean="0">
              <a:solidFill>
                <a:schemeClr val="bg2">
                  <a:lumMod val="50000"/>
                </a:schemeClr>
              </a:solidFill>
            </a:endParaRPr>
          </a:p>
          <a:p>
            <a:pPr>
              <a:buClr>
                <a:schemeClr val="tx2"/>
              </a:buClr>
              <a:buSzPct val="100000"/>
              <a:buFont typeface="Wingdings" panose="05000000000000000000" pitchFamily="2" charset="2"/>
              <a:buChar char="§"/>
            </a:pPr>
            <a:r>
              <a:rPr lang="fr-FR" sz="2200" b="1" dirty="0">
                <a:solidFill>
                  <a:schemeClr val="bg2">
                    <a:lumMod val="50000"/>
                  </a:schemeClr>
                </a:solidFill>
              </a:rPr>
              <a:t>Mail: </a:t>
            </a:r>
            <a:r>
              <a:rPr lang="fr-FR" sz="2200" dirty="0" smtClean="0">
                <a:solidFill>
                  <a:schemeClr val="bg2">
                    <a:lumMod val="50000"/>
                  </a:schemeClr>
                </a:solidFill>
                <a:hlinkClick r:id="rId4"/>
              </a:rPr>
              <a:t>saugetch@infinitesquare.com</a:t>
            </a:r>
            <a:r>
              <a:rPr lang="fr-FR" sz="2200" dirty="0" smtClean="0">
                <a:solidFill>
                  <a:schemeClr val="bg2">
                    <a:lumMod val="50000"/>
                  </a:schemeClr>
                </a:solidFill>
              </a:rPr>
              <a:t> </a:t>
            </a:r>
            <a:endParaRPr lang="fr-FR" sz="2200" dirty="0">
              <a:solidFill>
                <a:schemeClr val="bg2">
                  <a:lumMod val="50000"/>
                </a:schemeClr>
              </a:solidFill>
            </a:endParaRPr>
          </a:p>
        </p:txBody>
      </p:sp>
      <p:sp>
        <p:nvSpPr>
          <p:cNvPr id="13" name="Content Placeholder 2"/>
          <p:cNvSpPr txBox="1">
            <a:spLocks/>
          </p:cNvSpPr>
          <p:nvPr/>
        </p:nvSpPr>
        <p:spPr>
          <a:xfrm>
            <a:off x="2339752" y="3933531"/>
            <a:ext cx="6602220" cy="2407293"/>
          </a:xfrm>
          <a:prstGeom prst="rect">
            <a:avLst/>
          </a:prstGeom>
        </p:spPr>
        <p:txBody>
          <a:bodyPr vert="horz" lIns="68598" tIns="34299" rIns="68598" bIns="34299" rtlCol="0">
            <a:noAutofit/>
          </a:bodyPr>
          <a:lstStyle>
            <a:lvl1pPr marL="342900" indent="-342900" algn="l" defTabSz="457200" rtl="0" eaLnBrk="1" latinLnBrk="0" hangingPunct="1">
              <a:spcBef>
                <a:spcPct val="20000"/>
              </a:spcBef>
              <a:spcAft>
                <a:spcPts val="60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tx2"/>
              </a:buClr>
              <a:buSzPct val="100000"/>
              <a:buNone/>
            </a:pPr>
            <a:r>
              <a:rPr lang="fr-FR" sz="2200" b="1" dirty="0">
                <a:solidFill>
                  <a:schemeClr val="bg2">
                    <a:lumMod val="50000"/>
                  </a:schemeClr>
                </a:solidFill>
              </a:rPr>
              <a:t>4 </a:t>
            </a:r>
            <a:r>
              <a:rPr lang="fr-FR" sz="2200" b="1" dirty="0" smtClean="0">
                <a:solidFill>
                  <a:schemeClr val="bg2">
                    <a:lumMod val="50000"/>
                  </a:schemeClr>
                </a:solidFill>
              </a:rPr>
              <a:t>pôles </a:t>
            </a:r>
            <a:r>
              <a:rPr lang="fr-FR" sz="2200" b="1" dirty="0">
                <a:solidFill>
                  <a:schemeClr val="bg2">
                    <a:lumMod val="50000"/>
                  </a:schemeClr>
                </a:solidFill>
              </a:rPr>
              <a:t>d’expertise</a:t>
            </a:r>
          </a:p>
          <a:p>
            <a:pPr>
              <a:buClr>
                <a:schemeClr val="tx2"/>
              </a:buClr>
              <a:buSzPct val="100000"/>
              <a:buFont typeface="Wingdings" panose="05000000000000000000" pitchFamily="2" charset="2"/>
              <a:buChar char="§"/>
            </a:pPr>
            <a:r>
              <a:rPr lang="fr-FR" sz="2200" dirty="0">
                <a:solidFill>
                  <a:schemeClr val="bg2">
                    <a:lumMod val="50000"/>
                  </a:schemeClr>
                </a:solidFill>
              </a:rPr>
              <a:t>.Net</a:t>
            </a:r>
          </a:p>
          <a:p>
            <a:pPr>
              <a:buClr>
                <a:schemeClr val="tx2"/>
              </a:buClr>
              <a:buSzPct val="100000"/>
              <a:buFont typeface="Wingdings" panose="05000000000000000000" pitchFamily="2" charset="2"/>
              <a:buChar char="§"/>
            </a:pPr>
            <a:r>
              <a:rPr lang="fr-FR" sz="2200" dirty="0">
                <a:solidFill>
                  <a:schemeClr val="bg2">
                    <a:lumMod val="50000"/>
                  </a:schemeClr>
                </a:solidFill>
              </a:rPr>
              <a:t>Business Intelligence</a:t>
            </a:r>
          </a:p>
          <a:p>
            <a:pPr>
              <a:buClr>
                <a:schemeClr val="tx2"/>
              </a:buClr>
              <a:buSzPct val="100000"/>
              <a:buFont typeface="Wingdings" panose="05000000000000000000" pitchFamily="2" charset="2"/>
              <a:buChar char="§"/>
            </a:pPr>
            <a:r>
              <a:rPr lang="fr-FR" sz="2200" dirty="0" err="1">
                <a:solidFill>
                  <a:schemeClr val="bg2">
                    <a:lumMod val="50000"/>
                  </a:schemeClr>
                </a:solidFill>
              </a:rPr>
              <a:t>Sharepoint</a:t>
            </a:r>
            <a:endParaRPr lang="fr-FR" sz="2200" dirty="0">
              <a:solidFill>
                <a:schemeClr val="bg2">
                  <a:lumMod val="50000"/>
                </a:schemeClr>
              </a:solidFill>
            </a:endParaRPr>
          </a:p>
          <a:p>
            <a:pPr>
              <a:buClr>
                <a:schemeClr val="tx2"/>
              </a:buClr>
              <a:buSzPct val="100000"/>
              <a:buFont typeface="Wingdings" panose="05000000000000000000" pitchFamily="2" charset="2"/>
              <a:buChar char="§"/>
            </a:pPr>
            <a:r>
              <a:rPr lang="fr-FR" sz="2200" dirty="0">
                <a:solidFill>
                  <a:schemeClr val="bg2">
                    <a:lumMod val="50000"/>
                  </a:schemeClr>
                </a:solidFill>
              </a:rPr>
              <a:t>Application </a:t>
            </a:r>
            <a:r>
              <a:rPr lang="fr-FR" sz="2200" dirty="0" err="1">
                <a:solidFill>
                  <a:schemeClr val="bg2">
                    <a:lumMod val="50000"/>
                  </a:schemeClr>
                </a:solidFill>
              </a:rPr>
              <a:t>Lifecycle</a:t>
            </a:r>
            <a:r>
              <a:rPr lang="fr-FR" sz="2200" dirty="0">
                <a:solidFill>
                  <a:schemeClr val="bg2">
                    <a:lumMod val="50000"/>
                  </a:schemeClr>
                </a:solidFill>
              </a:rPr>
              <a:t> Management (ALM)</a:t>
            </a:r>
          </a:p>
        </p:txBody>
      </p:sp>
      <p:pic>
        <p:nvPicPr>
          <p:cNvPr id="14" name="Image 7" descr="image00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24128" y="3933531"/>
            <a:ext cx="3217844" cy="1401833"/>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pic>
      <p:pic>
        <p:nvPicPr>
          <p:cNvPr id="8" name="Picture 2" descr="http://jss2012.fr/files/2012/10/Charles-Henri-150x150.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1268760"/>
            <a:ext cx="1575048" cy="157504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
        <p:nvSpPr>
          <p:cNvPr id="1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Charles-Henri Sauget</a:t>
            </a:r>
            <a:endParaRPr lang="fr-FR" sz="4400" b="0" cap="none" dirty="0">
              <a:latin typeface="Calibri Light" pitchFamily="34" charset="0"/>
            </a:endParaRPr>
          </a:p>
        </p:txBody>
      </p:sp>
    </p:spTree>
    <p:extLst>
      <p:ext uri="{BB962C8B-B14F-4D97-AF65-F5344CB8AC3E}">
        <p14:creationId xmlns:p14="http://schemas.microsoft.com/office/powerpoint/2010/main" val="134535445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fr-FR" dirty="0" smtClean="0"/>
              <a:t>Gestion de projet et modélisation Dimensionnelle</a:t>
            </a:r>
            <a:endParaRPr lang="fr-FR" dirty="0"/>
          </a:p>
        </p:txBody>
      </p:sp>
      <p:sp>
        <p:nvSpPr>
          <p:cNvPr id="3" name="Content Placeholder 2"/>
          <p:cNvSpPr>
            <a:spLocks noGrp="1"/>
          </p:cNvSpPr>
          <p:nvPr>
            <p:ph idx="1"/>
          </p:nvPr>
        </p:nvSpPr>
        <p:spPr>
          <a:xfrm>
            <a:off x="457200" y="1628800"/>
            <a:ext cx="8363272" cy="4543400"/>
          </a:xfrm>
        </p:spPr>
        <p:txBody>
          <a:bodyPr>
            <a:normAutofit/>
          </a:bodyPr>
          <a:lstStyle/>
          <a:p>
            <a:pPr>
              <a:buClr>
                <a:schemeClr val="tx2"/>
              </a:buClr>
              <a:buFont typeface="Wingdings" panose="05000000000000000000" pitchFamily="2" charset="2"/>
              <a:buChar char="§"/>
            </a:pPr>
            <a:r>
              <a:rPr lang="fr-FR" sz="2800" dirty="0" smtClean="0">
                <a:solidFill>
                  <a:schemeClr val="bg2">
                    <a:lumMod val="50000"/>
                  </a:schemeClr>
                </a:solidFill>
              </a:rPr>
              <a:t> Le Cycle de vie d’un projet Décisionnel de Kimball</a:t>
            </a:r>
          </a:p>
          <a:p>
            <a:pPr>
              <a:buClr>
                <a:schemeClr val="tx2"/>
              </a:buClr>
              <a:buFont typeface="Wingdings" panose="05000000000000000000" pitchFamily="2" charset="2"/>
              <a:buChar char="§"/>
            </a:pPr>
            <a:r>
              <a:rPr lang="fr-FR" sz="2800" dirty="0" smtClean="0">
                <a:solidFill>
                  <a:schemeClr val="bg2">
                    <a:lumMod val="50000"/>
                  </a:schemeClr>
                </a:solidFill>
              </a:rPr>
              <a:t> La Matrice de Bus</a:t>
            </a:r>
            <a:endParaRPr lang="fr-FR" sz="2800" dirty="0">
              <a:solidFill>
                <a:schemeClr val="bg2">
                  <a:lumMod val="50000"/>
                </a:schemeClr>
              </a:solidFill>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04048" y="3068960"/>
            <a:ext cx="2304256" cy="2907579"/>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44149" y="3068960"/>
            <a:ext cx="2134416" cy="2907579"/>
          </a:xfrm>
          <a:prstGeom prst="rect">
            <a:avLst/>
          </a:prstGeom>
        </p:spPr>
      </p:pic>
    </p:spTree>
    <p:extLst>
      <p:ext uri="{BB962C8B-B14F-4D97-AF65-F5344CB8AC3E}">
        <p14:creationId xmlns:p14="http://schemas.microsoft.com/office/powerpoint/2010/main" val="5922591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200" dirty="0"/>
              <a:t>Le cycle de vie d’un Projet par Kimball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 y="1628800"/>
            <a:ext cx="8280917" cy="4530684"/>
          </a:xfrm>
          <a:prstGeom prst="rect">
            <a:avLst/>
          </a:prstGeom>
        </p:spPr>
      </p:pic>
    </p:spTree>
    <p:extLst>
      <p:ext uri="{BB962C8B-B14F-4D97-AF65-F5344CB8AC3E}">
        <p14:creationId xmlns:p14="http://schemas.microsoft.com/office/powerpoint/2010/main" val="135672573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200" dirty="0"/>
              <a:t>Le cycle de vie d’un Projet par Kimball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9632" y="2403526"/>
            <a:ext cx="6480720" cy="3545754"/>
          </a:xfrm>
          <a:prstGeom prst="rect">
            <a:avLst/>
          </a:prstGeom>
        </p:spPr>
      </p:pic>
      <p:sp>
        <p:nvSpPr>
          <p:cNvPr id="4" name="TextBox 3"/>
          <p:cNvSpPr txBox="1"/>
          <p:nvPr/>
        </p:nvSpPr>
        <p:spPr>
          <a:xfrm>
            <a:off x="457639" y="1396154"/>
            <a:ext cx="7223259" cy="369332"/>
          </a:xfrm>
          <a:prstGeom prst="rect">
            <a:avLst/>
          </a:prstGeom>
          <a:noFill/>
        </p:spPr>
        <p:txBody>
          <a:bodyPr wrap="none" rtlCol="0">
            <a:spAutoFit/>
          </a:bodyPr>
          <a:lstStyle/>
          <a:p>
            <a:r>
              <a:rPr lang="fr-FR" dirty="0" smtClean="0"/>
              <a:t>Il peut servir de guide de conduite lors de la définition de notre projet</a:t>
            </a:r>
            <a:endParaRPr lang="fr-FR" dirty="0"/>
          </a:p>
        </p:txBody>
      </p:sp>
      <p:sp>
        <p:nvSpPr>
          <p:cNvPr id="5" name="TextBox 4"/>
          <p:cNvSpPr txBox="1"/>
          <p:nvPr/>
        </p:nvSpPr>
        <p:spPr>
          <a:xfrm>
            <a:off x="1475656" y="1862090"/>
            <a:ext cx="4011804" cy="369332"/>
          </a:xfrm>
          <a:prstGeom prst="rect">
            <a:avLst/>
          </a:prstGeom>
          <a:noFill/>
        </p:spPr>
        <p:txBody>
          <a:bodyPr wrap="none" rtlCol="0">
            <a:spAutoFit/>
          </a:bodyPr>
          <a:lstStyle/>
          <a:p>
            <a:r>
              <a:rPr lang="fr-FR" b="1" dirty="0" smtClean="0"/>
              <a:t>Ex :</a:t>
            </a:r>
            <a:r>
              <a:rPr lang="fr-FR" dirty="0" smtClean="0"/>
              <a:t> Création du </a:t>
            </a:r>
            <a:r>
              <a:rPr lang="fr-FR" dirty="0" err="1" smtClean="0"/>
              <a:t>Datamart</a:t>
            </a:r>
            <a:r>
              <a:rPr lang="fr-FR" dirty="0" smtClean="0"/>
              <a:t> Facturation</a:t>
            </a:r>
            <a:endParaRPr lang="fr-FR" dirty="0"/>
          </a:p>
        </p:txBody>
      </p:sp>
      <p:sp>
        <p:nvSpPr>
          <p:cNvPr id="6" name="Oval 5"/>
          <p:cNvSpPr/>
          <p:nvPr/>
        </p:nvSpPr>
        <p:spPr>
          <a:xfrm>
            <a:off x="2123728" y="3100859"/>
            <a:ext cx="2232248" cy="1080120"/>
          </a:xfrm>
          <a:prstGeom prst="ellipse">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7" name="Down Arrow 6"/>
          <p:cNvSpPr/>
          <p:nvPr/>
        </p:nvSpPr>
        <p:spPr>
          <a:xfrm rot="2410186">
            <a:off x="1616563" y="4082807"/>
            <a:ext cx="360040" cy="108012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8" name="TextBox 7"/>
          <p:cNvSpPr txBox="1"/>
          <p:nvPr/>
        </p:nvSpPr>
        <p:spPr>
          <a:xfrm>
            <a:off x="179512" y="5151670"/>
            <a:ext cx="1796582" cy="646331"/>
          </a:xfrm>
          <a:prstGeom prst="rect">
            <a:avLst/>
          </a:prstGeom>
          <a:noFill/>
        </p:spPr>
        <p:txBody>
          <a:bodyPr wrap="none" rtlCol="0">
            <a:spAutoFit/>
          </a:bodyPr>
          <a:lstStyle/>
          <a:p>
            <a:pPr algn="ctr"/>
            <a:r>
              <a:rPr lang="fr-FR" b="1" dirty="0" smtClean="0"/>
              <a:t>Matrice de Bus</a:t>
            </a:r>
          </a:p>
          <a:p>
            <a:pPr algn="ctr"/>
            <a:r>
              <a:rPr lang="fr-FR" b="1" dirty="0" smtClean="0"/>
              <a:t>Générale</a:t>
            </a:r>
            <a:endParaRPr lang="fr-FR" b="1" dirty="0"/>
          </a:p>
        </p:txBody>
      </p:sp>
    </p:spTree>
    <p:extLst>
      <p:ext uri="{BB962C8B-B14F-4D97-AF65-F5344CB8AC3E}">
        <p14:creationId xmlns:p14="http://schemas.microsoft.com/office/powerpoint/2010/main" val="10539618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200" dirty="0"/>
              <a:t>Matrice de Bus</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586154388"/>
              </p:ext>
            </p:extLst>
          </p:nvPr>
        </p:nvGraphicFramePr>
        <p:xfrm>
          <a:off x="611560" y="1793766"/>
          <a:ext cx="7992888" cy="1779250"/>
        </p:xfrm>
        <a:graphic>
          <a:graphicData uri="http://schemas.openxmlformats.org/drawingml/2006/table">
            <a:tbl>
              <a:tblPr>
                <a:tableStyleId>{616DA210-FB5B-4158-B5E0-FEB733F419BA}</a:tableStyleId>
              </a:tblPr>
              <a:tblGrid>
                <a:gridCol w="2458098"/>
                <a:gridCol w="1041843"/>
                <a:gridCol w="1041843"/>
                <a:gridCol w="1041843"/>
                <a:gridCol w="1188352"/>
                <a:gridCol w="1220909"/>
              </a:tblGrid>
              <a:tr h="353103">
                <a:tc>
                  <a:txBody>
                    <a:bodyPr/>
                    <a:lstStyle/>
                    <a:p>
                      <a:pPr algn="ctr" fontAlgn="b"/>
                      <a:endParaRPr lang="fr-FR" sz="1600" b="0" i="0" u="none" strike="noStrike" dirty="0">
                        <a:solidFill>
                          <a:srgbClr val="000000"/>
                        </a:solidFill>
                        <a:effectLst/>
                        <a:latin typeface="Calibri" panose="020F0502020204030204" pitchFamily="34" charset="0"/>
                      </a:endParaRPr>
                    </a:p>
                  </a:txBody>
                  <a:tcPr marL="7146" marR="7146" marT="7146" marB="0" anchor="ctr">
                    <a:lnL w="12700" cmpd="sng">
                      <a:noFill/>
                    </a:lnL>
                    <a:lnR w="12700" cap="flat" cmpd="sng" algn="ctr">
                      <a:solidFill>
                        <a:schemeClr val="tx1">
                          <a:lumMod val="60000"/>
                          <a:lumOff val="40000"/>
                        </a:schemeClr>
                      </a:solidFill>
                      <a:prstDash val="solid"/>
                      <a:round/>
                      <a:headEnd type="none" w="med" len="med"/>
                      <a:tailEnd type="none" w="med" len="med"/>
                    </a:lnR>
                    <a:lnT w="12700" cmpd="sng">
                      <a:noFill/>
                    </a:lnT>
                    <a:lnB w="12700" cap="flat" cmpd="sng" algn="ctr">
                      <a:solidFill>
                        <a:schemeClr val="tx1">
                          <a:lumMod val="60000"/>
                          <a:lumOff val="40000"/>
                        </a:schemeClr>
                      </a:solidFill>
                      <a:prstDash val="solid"/>
                      <a:round/>
                      <a:headEnd type="none" w="med" len="med"/>
                      <a:tailEnd type="none" w="med" len="med"/>
                    </a:lnB>
                  </a:tcPr>
                </a:tc>
                <a:tc>
                  <a:txBody>
                    <a:bodyPr/>
                    <a:lstStyle/>
                    <a:p>
                      <a:pPr algn="ctr" fontAlgn="b"/>
                      <a:r>
                        <a:rPr lang="fr-FR" sz="1600" b="1" u="none" strike="noStrike" dirty="0">
                          <a:effectLst/>
                        </a:rPr>
                        <a:t>Date</a:t>
                      </a:r>
                      <a:endParaRPr lang="fr-FR" sz="1600" b="1" i="0" u="none" strike="noStrike" dirty="0">
                        <a:solidFill>
                          <a:srgbClr val="000000"/>
                        </a:solidFill>
                        <a:effectLst/>
                        <a:latin typeface="Calibri" panose="020F0502020204030204" pitchFamily="34" charset="0"/>
                      </a:endParaRPr>
                    </a:p>
                  </a:txBody>
                  <a:tcPr marL="7146" marR="7146" marT="7146" marB="0" anchor="ctr">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r>
                        <a:rPr lang="fr-FR" sz="1600" b="1" u="none" strike="noStrike" dirty="0">
                          <a:effectLst/>
                        </a:rPr>
                        <a:t>Client</a:t>
                      </a:r>
                      <a:endParaRPr lang="fr-FR" sz="1600" b="1" i="0" u="none" strike="noStrike" dirty="0">
                        <a:solidFill>
                          <a:srgbClr val="000000"/>
                        </a:solidFill>
                        <a:effectLst/>
                        <a:latin typeface="Calibri" panose="020F0502020204030204" pitchFamily="34" charset="0"/>
                      </a:endParaRPr>
                    </a:p>
                  </a:txBody>
                  <a:tcPr marL="7146" marR="7146" marT="7146" marB="0" anchor="ctr">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r>
                        <a:rPr lang="fr-FR" sz="1600" b="1" u="none" strike="noStrike" dirty="0">
                          <a:effectLst/>
                        </a:rPr>
                        <a:t>Produit</a:t>
                      </a:r>
                      <a:endParaRPr lang="fr-FR" sz="1600" b="1" i="0" u="none" strike="noStrike" dirty="0">
                        <a:solidFill>
                          <a:srgbClr val="000000"/>
                        </a:solidFill>
                        <a:effectLst/>
                        <a:latin typeface="Calibri" panose="020F0502020204030204" pitchFamily="34" charset="0"/>
                      </a:endParaRPr>
                    </a:p>
                  </a:txBody>
                  <a:tcPr marL="7146" marR="7146" marT="7146" marB="0" anchor="ctr">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r>
                        <a:rPr lang="fr-FR" sz="1600" b="1" u="none" strike="noStrike" dirty="0">
                          <a:effectLst/>
                        </a:rPr>
                        <a:t>Promotion</a:t>
                      </a:r>
                      <a:endParaRPr lang="fr-FR" sz="1600" b="1" i="0" u="none" strike="noStrike" dirty="0">
                        <a:solidFill>
                          <a:srgbClr val="000000"/>
                        </a:solidFill>
                        <a:effectLst/>
                        <a:latin typeface="Calibri" panose="020F0502020204030204" pitchFamily="34" charset="0"/>
                      </a:endParaRPr>
                    </a:p>
                  </a:txBody>
                  <a:tcPr marL="7146" marR="7146" marT="7146" marB="0" anchor="ctr">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c>
                  <a:txBody>
                    <a:bodyPr/>
                    <a:lstStyle/>
                    <a:p>
                      <a:pPr algn="ctr" fontAlgn="b"/>
                      <a:r>
                        <a:rPr lang="fr-FR" sz="1600" b="1" u="none" strike="noStrike" dirty="0">
                          <a:effectLst/>
                        </a:rPr>
                        <a:t>Revendeur</a:t>
                      </a:r>
                      <a:endParaRPr lang="fr-FR" sz="1600" b="1" i="0" u="none" strike="noStrike" dirty="0">
                        <a:solidFill>
                          <a:srgbClr val="000000"/>
                        </a:solidFill>
                        <a:effectLst/>
                        <a:latin typeface="Calibri" panose="020F0502020204030204" pitchFamily="34" charset="0"/>
                      </a:endParaRPr>
                    </a:p>
                  </a:txBody>
                  <a:tcPr marL="7146" marR="7146" marT="7146" marB="0" anchor="ctr">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lnTlToBr w="12700" cmpd="sng">
                      <a:noFill/>
                      <a:prstDash val="solid"/>
                    </a:lnTlToBr>
                    <a:lnBlToTr w="12700" cmpd="sng">
                      <a:noFill/>
                      <a:prstDash val="solid"/>
                    </a:lnBlToTr>
                    <a:solidFill>
                      <a:schemeClr val="tx1">
                        <a:lumMod val="20000"/>
                        <a:lumOff val="80000"/>
                      </a:schemeClr>
                    </a:solidFill>
                  </a:tcPr>
                </a:tc>
              </a:tr>
              <a:tr h="353103">
                <a:tc>
                  <a:txBody>
                    <a:bodyPr/>
                    <a:lstStyle/>
                    <a:p>
                      <a:pPr algn="l" fontAlgn="b"/>
                      <a:r>
                        <a:rPr lang="fr-FR" sz="1600" b="1" u="none" strike="noStrike" dirty="0">
                          <a:effectLst/>
                        </a:rPr>
                        <a:t>Facturation Client</a:t>
                      </a:r>
                      <a:endParaRPr lang="fr-FR" sz="1600" b="1" i="0" u="none" strike="noStrike" dirty="0">
                        <a:solidFill>
                          <a:srgbClr val="000000"/>
                        </a:solidFill>
                        <a:effectLst/>
                        <a:latin typeface="Calibri" panose="020F0502020204030204" pitchFamily="34" charset="0"/>
                      </a:endParaRPr>
                    </a:p>
                  </a:txBody>
                  <a:tcPr marL="72000" marR="7146" marT="0" marB="0" anchor="ctr">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tx1">
                        <a:lumMod val="20000"/>
                        <a:lumOff val="80000"/>
                      </a:schemeClr>
                    </a:solidFill>
                  </a:tcPr>
                </a:tc>
                <a:tc>
                  <a:txBody>
                    <a:bodyPr/>
                    <a:lstStyle/>
                    <a:p>
                      <a:pPr algn="ctr" fontAlgn="b"/>
                      <a:r>
                        <a:rPr lang="fr-FR" sz="1600" u="none" strike="noStrike" dirty="0">
                          <a:effectLst/>
                        </a:rPr>
                        <a:t>x</a:t>
                      </a:r>
                      <a:endParaRPr lang="fr-FR" sz="1600" b="0" i="0" u="none" strike="noStrike" dirty="0">
                        <a:solidFill>
                          <a:srgbClr val="000000"/>
                        </a:solidFill>
                        <a:effectLst/>
                        <a:latin typeface="Calibri" panose="020F0502020204030204" pitchFamily="34" charset="0"/>
                      </a:endParaRPr>
                    </a:p>
                  </a:txBody>
                  <a:tcPr marL="7146" marR="7146" marT="7146" marB="0" anchor="ctr">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r>
                        <a:rPr lang="fr-FR" sz="1600" u="none" strike="noStrike" dirty="0">
                          <a:effectLst/>
                        </a:rPr>
                        <a:t>x</a:t>
                      </a:r>
                      <a:endParaRPr lang="fr-FR" sz="1600" b="0" i="0" u="none" strike="noStrike" dirty="0">
                        <a:solidFill>
                          <a:srgbClr val="000000"/>
                        </a:solidFill>
                        <a:effectLst/>
                        <a:latin typeface="Calibri" panose="020F0502020204030204" pitchFamily="34" charset="0"/>
                      </a:endParaRPr>
                    </a:p>
                  </a:txBody>
                  <a:tcPr marL="7146" marR="7146" marT="7146" marB="0" anchor="ctr">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r>
                        <a:rPr lang="fr-FR" sz="1600" u="none" strike="noStrike" dirty="0">
                          <a:effectLst/>
                        </a:rPr>
                        <a:t>x</a:t>
                      </a:r>
                      <a:endParaRPr lang="fr-FR" sz="1600" b="0" i="0" u="none" strike="noStrike" dirty="0">
                        <a:solidFill>
                          <a:srgbClr val="000000"/>
                        </a:solidFill>
                        <a:effectLst/>
                        <a:latin typeface="Calibri" panose="020F0502020204030204" pitchFamily="34" charset="0"/>
                      </a:endParaRPr>
                    </a:p>
                  </a:txBody>
                  <a:tcPr marL="7146" marR="7146" marT="7146" marB="0" anchor="ctr">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r>
                        <a:rPr lang="fr-FR" sz="1600" u="none" strike="noStrike" dirty="0">
                          <a:effectLst/>
                        </a:rPr>
                        <a:t>x</a:t>
                      </a:r>
                      <a:endParaRPr lang="fr-FR" sz="1600" b="0" i="0" u="none" strike="noStrike" dirty="0">
                        <a:solidFill>
                          <a:srgbClr val="000000"/>
                        </a:solidFill>
                        <a:effectLst/>
                        <a:latin typeface="Calibri" panose="020F0502020204030204" pitchFamily="34" charset="0"/>
                      </a:endParaRPr>
                    </a:p>
                  </a:txBody>
                  <a:tcPr marL="7146" marR="7146" marT="7146" marB="0" anchor="ctr">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endParaRPr lang="fr-FR" sz="1600" b="0" i="0" u="none" strike="noStrike" dirty="0">
                        <a:solidFill>
                          <a:srgbClr val="000000"/>
                        </a:solidFill>
                        <a:effectLst/>
                        <a:latin typeface="Calibri" panose="020F0502020204030204" pitchFamily="34" charset="0"/>
                      </a:endParaRPr>
                    </a:p>
                  </a:txBody>
                  <a:tcPr marL="7146" marR="7146" marT="7146" marB="0" anchor="ctr">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r>
              <a:tr h="366838">
                <a:tc>
                  <a:txBody>
                    <a:bodyPr/>
                    <a:lstStyle/>
                    <a:p>
                      <a:pPr algn="l" fontAlgn="b"/>
                      <a:r>
                        <a:rPr lang="fr-FR" sz="1600" b="1" u="none" strike="noStrike" dirty="0">
                          <a:effectLst/>
                        </a:rPr>
                        <a:t>Facturation </a:t>
                      </a:r>
                      <a:r>
                        <a:rPr lang="fr-FR" sz="1600" b="1" u="none" strike="noStrike" dirty="0" smtClean="0">
                          <a:effectLst/>
                        </a:rPr>
                        <a:t>Revendeur</a:t>
                      </a:r>
                    </a:p>
                  </a:txBody>
                  <a:tcPr marL="72000" marR="7146" marT="0" marB="0" anchor="ctr">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tx1">
                        <a:lumMod val="20000"/>
                        <a:lumOff val="80000"/>
                      </a:schemeClr>
                    </a:solidFill>
                  </a:tcPr>
                </a:tc>
                <a:tc>
                  <a:txBody>
                    <a:bodyPr/>
                    <a:lstStyle/>
                    <a:p>
                      <a:pPr algn="ctr" fontAlgn="b"/>
                      <a:r>
                        <a:rPr lang="fr-FR" sz="1600" u="none" strike="noStrike" dirty="0">
                          <a:effectLst/>
                        </a:rPr>
                        <a:t>x</a:t>
                      </a:r>
                      <a:endParaRPr lang="fr-FR" sz="1600" b="0" i="0" u="none" strike="noStrike" dirty="0">
                        <a:solidFill>
                          <a:srgbClr val="000000"/>
                        </a:solidFill>
                        <a:effectLst/>
                        <a:latin typeface="Calibri" panose="020F0502020204030204" pitchFamily="34" charset="0"/>
                      </a:endParaRPr>
                    </a:p>
                  </a:txBody>
                  <a:tcPr marL="7146" marR="7146" marT="7146" marB="0" anchor="ctr">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endParaRPr lang="fr-FR" sz="1600" b="0" i="0" u="none" strike="noStrike" dirty="0">
                        <a:solidFill>
                          <a:srgbClr val="000000"/>
                        </a:solidFill>
                        <a:effectLst/>
                        <a:latin typeface="Calibri" panose="020F0502020204030204" pitchFamily="34" charset="0"/>
                      </a:endParaRPr>
                    </a:p>
                  </a:txBody>
                  <a:tcPr marL="7146" marR="7146" marT="7146" marB="0" anchor="ctr">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r>
                        <a:rPr lang="fr-FR" sz="1600" u="none" strike="noStrike" dirty="0">
                          <a:effectLst/>
                        </a:rPr>
                        <a:t>x</a:t>
                      </a:r>
                      <a:endParaRPr lang="fr-FR" sz="1600" b="0" i="0" u="none" strike="noStrike" dirty="0">
                        <a:solidFill>
                          <a:srgbClr val="000000"/>
                        </a:solidFill>
                        <a:effectLst/>
                        <a:latin typeface="Calibri" panose="020F0502020204030204" pitchFamily="34" charset="0"/>
                      </a:endParaRPr>
                    </a:p>
                  </a:txBody>
                  <a:tcPr marL="7146" marR="7146" marT="7146" marB="0" anchor="ctr">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endParaRPr lang="fr-FR" sz="1600" b="0" i="0" u="none" strike="noStrike">
                        <a:solidFill>
                          <a:srgbClr val="000000"/>
                        </a:solidFill>
                        <a:effectLst/>
                        <a:latin typeface="Calibri" panose="020F0502020204030204" pitchFamily="34" charset="0"/>
                      </a:endParaRPr>
                    </a:p>
                  </a:txBody>
                  <a:tcPr marL="7146" marR="7146" marT="7146" marB="0" anchor="ctr">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r>
                        <a:rPr lang="fr-FR" sz="1600" u="none" strike="noStrike">
                          <a:effectLst/>
                        </a:rPr>
                        <a:t>x</a:t>
                      </a:r>
                      <a:endParaRPr lang="fr-FR" sz="1600" b="0" i="0" u="none" strike="noStrike">
                        <a:solidFill>
                          <a:srgbClr val="000000"/>
                        </a:solidFill>
                        <a:effectLst/>
                        <a:latin typeface="Calibri" panose="020F0502020204030204" pitchFamily="34" charset="0"/>
                      </a:endParaRPr>
                    </a:p>
                  </a:txBody>
                  <a:tcPr marL="7146" marR="7146" marT="7146" marB="0" anchor="ctr">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r>
              <a:tr h="353103">
                <a:tc>
                  <a:txBody>
                    <a:bodyPr/>
                    <a:lstStyle/>
                    <a:p>
                      <a:pPr algn="l" fontAlgn="b"/>
                      <a:r>
                        <a:rPr lang="fr-FR" sz="1600" b="1" u="none" strike="noStrike" dirty="0">
                          <a:effectLst/>
                        </a:rPr>
                        <a:t>Retours Client</a:t>
                      </a:r>
                      <a:endParaRPr lang="fr-FR" sz="1600" b="1" i="0" u="none" strike="noStrike" dirty="0">
                        <a:solidFill>
                          <a:srgbClr val="000000"/>
                        </a:solidFill>
                        <a:effectLst/>
                        <a:latin typeface="Calibri" panose="020F0502020204030204" pitchFamily="34" charset="0"/>
                      </a:endParaRPr>
                    </a:p>
                  </a:txBody>
                  <a:tcPr marL="72000" marR="7146" marT="0" marB="0" anchor="ctr">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tx1">
                        <a:lumMod val="20000"/>
                        <a:lumOff val="80000"/>
                      </a:schemeClr>
                    </a:solidFill>
                  </a:tcPr>
                </a:tc>
                <a:tc>
                  <a:txBody>
                    <a:bodyPr/>
                    <a:lstStyle/>
                    <a:p>
                      <a:pPr algn="ctr" fontAlgn="b"/>
                      <a:r>
                        <a:rPr lang="fr-FR" sz="1600" u="none" strike="noStrike">
                          <a:effectLst/>
                        </a:rPr>
                        <a:t>x</a:t>
                      </a:r>
                      <a:endParaRPr lang="fr-FR" sz="1600" b="0" i="0" u="none" strike="noStrike">
                        <a:solidFill>
                          <a:srgbClr val="000000"/>
                        </a:solidFill>
                        <a:effectLst/>
                        <a:latin typeface="Calibri" panose="020F0502020204030204" pitchFamily="34" charset="0"/>
                      </a:endParaRPr>
                    </a:p>
                  </a:txBody>
                  <a:tcPr marL="7146" marR="7146" marT="7146" marB="0" anchor="ctr">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r>
                        <a:rPr lang="fr-FR" sz="1600" u="none" strike="noStrike">
                          <a:effectLst/>
                        </a:rPr>
                        <a:t>x</a:t>
                      </a:r>
                      <a:endParaRPr lang="fr-FR" sz="1600" b="0" i="0" u="none" strike="noStrike">
                        <a:solidFill>
                          <a:srgbClr val="000000"/>
                        </a:solidFill>
                        <a:effectLst/>
                        <a:latin typeface="Calibri" panose="020F0502020204030204" pitchFamily="34" charset="0"/>
                      </a:endParaRPr>
                    </a:p>
                  </a:txBody>
                  <a:tcPr marL="7146" marR="7146" marT="7146" marB="0" anchor="ctr">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r>
                        <a:rPr lang="fr-FR" sz="1600" u="none" strike="noStrike" dirty="0">
                          <a:effectLst/>
                        </a:rPr>
                        <a:t>x</a:t>
                      </a:r>
                      <a:endParaRPr lang="fr-FR" sz="1600" b="0" i="0" u="none" strike="noStrike" dirty="0">
                        <a:solidFill>
                          <a:srgbClr val="000000"/>
                        </a:solidFill>
                        <a:effectLst/>
                        <a:latin typeface="Calibri" panose="020F0502020204030204" pitchFamily="34" charset="0"/>
                      </a:endParaRPr>
                    </a:p>
                  </a:txBody>
                  <a:tcPr marL="7146" marR="7146" marT="7146" marB="0" anchor="ctr">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endParaRPr lang="fr-FR" sz="1600" b="0" i="0" u="none" strike="noStrike" dirty="0">
                        <a:solidFill>
                          <a:srgbClr val="000000"/>
                        </a:solidFill>
                        <a:effectLst/>
                        <a:latin typeface="Calibri" panose="020F0502020204030204" pitchFamily="34" charset="0"/>
                      </a:endParaRPr>
                    </a:p>
                  </a:txBody>
                  <a:tcPr marL="7146" marR="7146" marT="7146" marB="0" anchor="ctr">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endParaRPr lang="fr-FR" sz="1600" b="0" i="0" u="none" strike="noStrike" dirty="0">
                        <a:solidFill>
                          <a:srgbClr val="000000"/>
                        </a:solidFill>
                        <a:effectLst/>
                        <a:latin typeface="Calibri" panose="020F0502020204030204" pitchFamily="34" charset="0"/>
                      </a:endParaRPr>
                    </a:p>
                  </a:txBody>
                  <a:tcPr marL="7146" marR="7146" marT="7146" marB="0" anchor="ctr">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r>
              <a:tr h="353103">
                <a:tc>
                  <a:txBody>
                    <a:bodyPr/>
                    <a:lstStyle/>
                    <a:p>
                      <a:pPr algn="l" fontAlgn="b"/>
                      <a:r>
                        <a:rPr lang="fr-FR" sz="1600" b="1" u="none" strike="noStrike" dirty="0">
                          <a:effectLst/>
                        </a:rPr>
                        <a:t>Satisfaction</a:t>
                      </a:r>
                      <a:endParaRPr lang="fr-FR" sz="1600" b="1" i="0" u="none" strike="noStrike" dirty="0">
                        <a:solidFill>
                          <a:srgbClr val="000000"/>
                        </a:solidFill>
                        <a:effectLst/>
                        <a:latin typeface="Calibri" panose="020F0502020204030204" pitchFamily="34" charset="0"/>
                      </a:endParaRPr>
                    </a:p>
                  </a:txBody>
                  <a:tcPr marL="72000" marR="7146" marT="0" marB="0" anchor="ctr">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tx1">
                        <a:lumMod val="20000"/>
                        <a:lumOff val="80000"/>
                      </a:schemeClr>
                    </a:solidFill>
                  </a:tcPr>
                </a:tc>
                <a:tc>
                  <a:txBody>
                    <a:bodyPr/>
                    <a:lstStyle/>
                    <a:p>
                      <a:pPr algn="ctr" fontAlgn="b"/>
                      <a:r>
                        <a:rPr lang="fr-FR" sz="1600" u="none" strike="noStrike" dirty="0">
                          <a:effectLst/>
                        </a:rPr>
                        <a:t>x</a:t>
                      </a:r>
                      <a:endParaRPr lang="fr-FR" sz="1600" b="0" i="0" u="none" strike="noStrike" dirty="0">
                        <a:solidFill>
                          <a:srgbClr val="000000"/>
                        </a:solidFill>
                        <a:effectLst/>
                        <a:latin typeface="Calibri" panose="020F0502020204030204" pitchFamily="34" charset="0"/>
                      </a:endParaRPr>
                    </a:p>
                  </a:txBody>
                  <a:tcPr marL="7146" marR="7146" marT="7146" marB="0" anchor="ctr">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r>
                        <a:rPr lang="fr-FR" sz="1600" u="none" strike="noStrike">
                          <a:effectLst/>
                        </a:rPr>
                        <a:t>x</a:t>
                      </a:r>
                      <a:endParaRPr lang="fr-FR" sz="1600" b="0" i="0" u="none" strike="noStrike">
                        <a:solidFill>
                          <a:srgbClr val="000000"/>
                        </a:solidFill>
                        <a:effectLst/>
                        <a:latin typeface="Calibri" panose="020F0502020204030204" pitchFamily="34" charset="0"/>
                      </a:endParaRPr>
                    </a:p>
                  </a:txBody>
                  <a:tcPr marL="7146" marR="7146" marT="7146" marB="0" anchor="ctr">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endParaRPr lang="fr-FR" sz="1600" b="0" i="0" u="none" strike="noStrike" dirty="0">
                        <a:solidFill>
                          <a:srgbClr val="000000"/>
                        </a:solidFill>
                        <a:effectLst/>
                        <a:latin typeface="Calibri" panose="020F0502020204030204" pitchFamily="34" charset="0"/>
                      </a:endParaRPr>
                    </a:p>
                  </a:txBody>
                  <a:tcPr marL="7146" marR="7146" marT="7146" marB="0" anchor="ctr">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endParaRPr lang="fr-FR" sz="1600" b="0" i="0" u="none" strike="noStrike" dirty="0">
                        <a:solidFill>
                          <a:srgbClr val="000000"/>
                        </a:solidFill>
                        <a:effectLst/>
                        <a:latin typeface="Calibri" panose="020F0502020204030204" pitchFamily="34" charset="0"/>
                      </a:endParaRPr>
                    </a:p>
                  </a:txBody>
                  <a:tcPr marL="7146" marR="7146" marT="7146" marB="0" anchor="ctr">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endParaRPr lang="fr-FR" sz="1600" b="0" i="0" u="none" strike="noStrike" dirty="0">
                        <a:solidFill>
                          <a:srgbClr val="000000"/>
                        </a:solidFill>
                        <a:effectLst/>
                        <a:latin typeface="Calibri" panose="020F0502020204030204" pitchFamily="34" charset="0"/>
                      </a:endParaRPr>
                    </a:p>
                  </a:txBody>
                  <a:tcPr marL="7146" marR="7146" marT="7146" marB="0" anchor="ctr">
                    <a:lnL w="12700" cap="flat" cmpd="sng" algn="ctr">
                      <a:solidFill>
                        <a:schemeClr val="tx1">
                          <a:lumMod val="60000"/>
                          <a:lumOff val="40000"/>
                        </a:schemeClr>
                      </a:solidFill>
                      <a:prstDash val="solid"/>
                      <a:round/>
                      <a:headEnd type="none" w="med" len="med"/>
                      <a:tailEnd type="none" w="med" len="med"/>
                    </a:lnL>
                    <a:lnR w="12700" cap="flat" cmpd="sng" algn="ctr">
                      <a:solidFill>
                        <a:schemeClr val="tx1">
                          <a:lumMod val="60000"/>
                          <a:lumOff val="40000"/>
                        </a:schemeClr>
                      </a:solidFill>
                      <a:prstDash val="solid"/>
                      <a:round/>
                      <a:headEnd type="none" w="med" len="med"/>
                      <a:tailEnd type="none" w="med" len="med"/>
                    </a:lnR>
                    <a:lnT w="12700" cap="flat" cmpd="sng" algn="ctr">
                      <a:solidFill>
                        <a:schemeClr val="tx1">
                          <a:lumMod val="60000"/>
                          <a:lumOff val="40000"/>
                        </a:schemeClr>
                      </a:solidFill>
                      <a:prstDash val="solid"/>
                      <a:round/>
                      <a:headEnd type="none" w="med" len="med"/>
                      <a:tailEnd type="none" w="med" len="med"/>
                    </a:lnT>
                    <a:lnB w="1270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r>
            </a:tbl>
          </a:graphicData>
        </a:graphic>
      </p:graphicFrame>
      <p:sp>
        <p:nvSpPr>
          <p:cNvPr id="5" name="Content Placeholder 2"/>
          <p:cNvSpPr txBox="1">
            <a:spLocks/>
          </p:cNvSpPr>
          <p:nvPr/>
        </p:nvSpPr>
        <p:spPr>
          <a:xfrm>
            <a:off x="539552" y="3933056"/>
            <a:ext cx="7632848" cy="1996356"/>
          </a:xfrm>
          <a:prstGeom prst="rect">
            <a:avLst/>
          </a:prstGeom>
        </p:spPr>
        <p:txBody>
          <a:bodyPr vert="horz" lIns="68598" tIns="34299" rIns="68598" bIns="34299" rtlCol="0">
            <a:noAutofit/>
          </a:bodyPr>
          <a:lstStyle>
            <a:lvl1pPr marL="342900" indent="-342900" algn="l" defTabSz="457200" rtl="0" eaLnBrk="1" latinLnBrk="0" hangingPunct="1">
              <a:spcBef>
                <a:spcPct val="20000"/>
              </a:spcBef>
              <a:spcAft>
                <a:spcPts val="60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2"/>
              </a:buClr>
              <a:buSzPct val="100000"/>
              <a:buFont typeface="Wingdings" panose="05000000000000000000" pitchFamily="2" charset="2"/>
              <a:buChar char="§"/>
            </a:pPr>
            <a:r>
              <a:rPr lang="fr-FR" sz="2000" dirty="0" smtClean="0">
                <a:solidFill>
                  <a:schemeClr val="bg2">
                    <a:lumMod val="50000"/>
                  </a:schemeClr>
                </a:solidFill>
              </a:rPr>
              <a:t>La matrice de bus n’est </a:t>
            </a:r>
            <a:r>
              <a:rPr lang="fr-FR" sz="2000" dirty="0">
                <a:solidFill>
                  <a:schemeClr val="bg2">
                    <a:lumMod val="50000"/>
                  </a:schemeClr>
                </a:solidFill>
              </a:rPr>
              <a:t>pas : </a:t>
            </a:r>
          </a:p>
          <a:p>
            <a:pPr lvl="1">
              <a:buClr>
                <a:schemeClr val="tx2"/>
              </a:buClr>
              <a:buSzPct val="100000"/>
              <a:buFont typeface="Wingdings" panose="05000000000000000000" pitchFamily="2" charset="2"/>
              <a:buChar char="§"/>
            </a:pPr>
            <a:r>
              <a:rPr lang="fr-FR" sz="2000" dirty="0">
                <a:solidFill>
                  <a:schemeClr val="bg2">
                    <a:lumMod val="50000"/>
                  </a:schemeClr>
                </a:solidFill>
              </a:rPr>
              <a:t>Un découpage par Département (Piloté par l’organigramme de l’entreprise)</a:t>
            </a:r>
          </a:p>
          <a:p>
            <a:pPr lvl="1">
              <a:buClr>
                <a:schemeClr val="tx2"/>
              </a:buClr>
              <a:buSzPct val="100000"/>
              <a:buFont typeface="Wingdings" panose="05000000000000000000" pitchFamily="2" charset="2"/>
              <a:buChar char="§"/>
            </a:pPr>
            <a:r>
              <a:rPr lang="fr-FR" sz="2000" dirty="0">
                <a:solidFill>
                  <a:schemeClr val="bg2">
                    <a:lumMod val="50000"/>
                  </a:schemeClr>
                </a:solidFill>
              </a:rPr>
              <a:t>Un découpage par Rapport</a:t>
            </a:r>
          </a:p>
        </p:txBody>
      </p:sp>
      <p:sp>
        <p:nvSpPr>
          <p:cNvPr id="3" name="Rectangle 2"/>
          <p:cNvSpPr/>
          <p:nvPr/>
        </p:nvSpPr>
        <p:spPr>
          <a:xfrm>
            <a:off x="827584" y="1700808"/>
            <a:ext cx="2007986" cy="369332"/>
          </a:xfrm>
          <a:prstGeom prst="rect">
            <a:avLst/>
          </a:prstGeom>
        </p:spPr>
        <p:txBody>
          <a:bodyPr wrap="none">
            <a:spAutoFit/>
          </a:bodyPr>
          <a:lstStyle/>
          <a:p>
            <a:pPr fontAlgn="b"/>
            <a:r>
              <a:rPr lang="fr-FR" b="1" dirty="0">
                <a:solidFill>
                  <a:schemeClr val="bg1">
                    <a:lumMod val="65000"/>
                  </a:schemeClr>
                </a:solidFill>
              </a:rPr>
              <a:t>Processus métier</a:t>
            </a:r>
            <a:endParaRPr lang="fr-FR" b="1" dirty="0">
              <a:solidFill>
                <a:schemeClr val="bg1">
                  <a:lumMod val="65000"/>
                </a:schemeClr>
              </a:solidFill>
              <a:latin typeface="Calibri" panose="020F0502020204030204" pitchFamily="34" charset="0"/>
            </a:endParaRPr>
          </a:p>
        </p:txBody>
      </p:sp>
      <p:sp>
        <p:nvSpPr>
          <p:cNvPr id="7" name="Rectangle 6"/>
          <p:cNvSpPr/>
          <p:nvPr/>
        </p:nvSpPr>
        <p:spPr>
          <a:xfrm>
            <a:off x="3059832" y="1299503"/>
            <a:ext cx="5544616" cy="369332"/>
          </a:xfrm>
          <a:prstGeom prst="rect">
            <a:avLst/>
          </a:prstGeom>
        </p:spPr>
        <p:txBody>
          <a:bodyPr wrap="square">
            <a:spAutoFit/>
          </a:bodyPr>
          <a:lstStyle/>
          <a:p>
            <a:pPr algn="ctr" fontAlgn="b"/>
            <a:r>
              <a:rPr lang="fr-FR" b="1" dirty="0">
                <a:solidFill>
                  <a:schemeClr val="bg1">
                    <a:lumMod val="65000"/>
                  </a:schemeClr>
                </a:solidFill>
              </a:rPr>
              <a:t>Dimensions </a:t>
            </a:r>
            <a:r>
              <a:rPr lang="fr-FR" b="1" dirty="0" smtClean="0">
                <a:solidFill>
                  <a:schemeClr val="bg1">
                    <a:lumMod val="65000"/>
                  </a:schemeClr>
                </a:solidFill>
              </a:rPr>
              <a:t>Conformes</a:t>
            </a:r>
            <a:endParaRPr lang="fr-FR" b="1" dirty="0">
              <a:solidFill>
                <a:schemeClr val="bg1">
                  <a:lumMod val="65000"/>
                </a:schemeClr>
              </a:solidFill>
              <a:latin typeface="Calibri" panose="020F0502020204030204" pitchFamily="34" charset="0"/>
            </a:endParaRPr>
          </a:p>
        </p:txBody>
      </p:sp>
    </p:spTree>
    <p:extLst>
      <p:ext uri="{BB962C8B-B14F-4D97-AF65-F5344CB8AC3E}">
        <p14:creationId xmlns:p14="http://schemas.microsoft.com/office/powerpoint/2010/main" val="95285921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200" dirty="0"/>
              <a:t>Le cycle de vie d’un Projet par Kimball</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2612" y="2631446"/>
            <a:ext cx="6347700" cy="3472976"/>
          </a:xfrm>
          <a:prstGeom prst="rect">
            <a:avLst/>
          </a:prstGeom>
        </p:spPr>
      </p:pic>
      <p:sp>
        <p:nvSpPr>
          <p:cNvPr id="4" name="TextBox 3"/>
          <p:cNvSpPr txBox="1"/>
          <p:nvPr/>
        </p:nvSpPr>
        <p:spPr>
          <a:xfrm>
            <a:off x="457200" y="1372870"/>
            <a:ext cx="6209970" cy="369332"/>
          </a:xfrm>
          <a:prstGeom prst="rect">
            <a:avLst/>
          </a:prstGeom>
          <a:noFill/>
        </p:spPr>
        <p:txBody>
          <a:bodyPr wrap="none" rtlCol="0">
            <a:spAutoFit/>
          </a:bodyPr>
          <a:lstStyle/>
          <a:p>
            <a:r>
              <a:rPr lang="fr-FR" dirty="0" smtClean="0"/>
              <a:t>Mais aussi lors de la définition des itérations et user stories </a:t>
            </a:r>
            <a:endParaRPr lang="fr-FR" dirty="0"/>
          </a:p>
        </p:txBody>
      </p:sp>
      <p:sp>
        <p:nvSpPr>
          <p:cNvPr id="5" name="TextBox 4"/>
          <p:cNvSpPr txBox="1"/>
          <p:nvPr/>
        </p:nvSpPr>
        <p:spPr>
          <a:xfrm>
            <a:off x="1763688" y="1753872"/>
            <a:ext cx="4762650" cy="861774"/>
          </a:xfrm>
          <a:prstGeom prst="rect">
            <a:avLst/>
          </a:prstGeom>
          <a:noFill/>
        </p:spPr>
        <p:txBody>
          <a:bodyPr wrap="none" rtlCol="0">
            <a:spAutoFit/>
          </a:bodyPr>
          <a:lstStyle/>
          <a:p>
            <a:r>
              <a:rPr lang="fr-FR" sz="1600" dirty="0" smtClean="0"/>
              <a:t>Ex: </a:t>
            </a:r>
            <a:r>
              <a:rPr lang="fr-FR" sz="1600" b="1" dirty="0" smtClean="0"/>
              <a:t>En tant que </a:t>
            </a:r>
            <a:r>
              <a:rPr lang="fr-FR" sz="1600" dirty="0" smtClean="0"/>
              <a:t>contrôleur de gestion,</a:t>
            </a:r>
          </a:p>
          <a:p>
            <a:r>
              <a:rPr lang="fr-FR" sz="1600" b="1" dirty="0" smtClean="0"/>
              <a:t>je veux </a:t>
            </a:r>
            <a:r>
              <a:rPr lang="fr-FR" sz="1600" dirty="0" smtClean="0"/>
              <a:t>avoir les ventes par produit de cette année</a:t>
            </a:r>
          </a:p>
          <a:p>
            <a:r>
              <a:rPr lang="fr-FR" sz="1600" b="1" dirty="0" smtClean="0"/>
              <a:t>afin de </a:t>
            </a:r>
            <a:r>
              <a:rPr lang="fr-FR" sz="1600" dirty="0" smtClean="0"/>
              <a:t>pouvoir</a:t>
            </a:r>
            <a:r>
              <a:rPr lang="fr-FR" sz="1600" b="1" dirty="0" smtClean="0"/>
              <a:t> </a:t>
            </a:r>
            <a:r>
              <a:rPr lang="fr-FR" sz="1600" dirty="0" smtClean="0"/>
              <a:t>construire le </a:t>
            </a:r>
            <a:r>
              <a:rPr lang="fr-FR" sz="1600" dirty="0" err="1" smtClean="0"/>
              <a:t>workplan</a:t>
            </a:r>
            <a:r>
              <a:rPr lang="fr-FR" sz="1600" dirty="0" smtClean="0"/>
              <a:t> 2013</a:t>
            </a:r>
            <a:endParaRPr lang="fr-FR" sz="1600" dirty="0"/>
          </a:p>
        </p:txBody>
      </p:sp>
      <p:sp>
        <p:nvSpPr>
          <p:cNvPr id="9" name="Oval 8"/>
          <p:cNvSpPr/>
          <p:nvPr/>
        </p:nvSpPr>
        <p:spPr>
          <a:xfrm>
            <a:off x="1887117" y="3317354"/>
            <a:ext cx="2252835" cy="1091538"/>
          </a:xfrm>
          <a:prstGeom prst="ellipse">
            <a:avLst/>
          </a:prstGeom>
          <a:noFill/>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0" name="Down Arrow 9"/>
          <p:cNvSpPr/>
          <p:nvPr/>
        </p:nvSpPr>
        <p:spPr>
          <a:xfrm rot="2410186">
            <a:off x="1421524" y="4193130"/>
            <a:ext cx="360040" cy="1080120"/>
          </a:xfrm>
          <a:prstGeom prst="downArrow">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endParaRPr lang="fr-FR"/>
          </a:p>
        </p:txBody>
      </p:sp>
      <p:sp>
        <p:nvSpPr>
          <p:cNvPr id="11" name="TextBox 10"/>
          <p:cNvSpPr txBox="1"/>
          <p:nvPr/>
        </p:nvSpPr>
        <p:spPr>
          <a:xfrm>
            <a:off x="0" y="5177812"/>
            <a:ext cx="1796582" cy="646331"/>
          </a:xfrm>
          <a:prstGeom prst="rect">
            <a:avLst/>
          </a:prstGeom>
          <a:noFill/>
        </p:spPr>
        <p:txBody>
          <a:bodyPr wrap="none" rtlCol="0">
            <a:spAutoFit/>
          </a:bodyPr>
          <a:lstStyle/>
          <a:p>
            <a:pPr algn="ctr"/>
            <a:r>
              <a:rPr lang="fr-FR" b="1" dirty="0" smtClean="0"/>
              <a:t>Matrice de Bus</a:t>
            </a:r>
          </a:p>
          <a:p>
            <a:pPr algn="ctr"/>
            <a:r>
              <a:rPr lang="fr-FR" b="1" dirty="0" smtClean="0"/>
              <a:t>Détaillée</a:t>
            </a:r>
            <a:endParaRPr lang="fr-FR" b="1" dirty="0"/>
          </a:p>
        </p:txBody>
      </p:sp>
    </p:spTree>
    <p:extLst>
      <p:ext uri="{BB962C8B-B14F-4D97-AF65-F5344CB8AC3E}">
        <p14:creationId xmlns:p14="http://schemas.microsoft.com/office/powerpoint/2010/main" val="299965133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200" dirty="0"/>
              <a:t>Matrice de bus </a:t>
            </a:r>
            <a:r>
              <a:rPr lang="fr-FR" sz="3200" dirty="0" smtClean="0"/>
              <a:t>Détaillée</a:t>
            </a:r>
            <a:endParaRPr lang="fr-FR" sz="3200"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64521684"/>
              </p:ext>
            </p:extLst>
          </p:nvPr>
        </p:nvGraphicFramePr>
        <p:xfrm>
          <a:off x="522861" y="1154501"/>
          <a:ext cx="8163943" cy="4576482"/>
        </p:xfrm>
        <a:graphic>
          <a:graphicData uri="http://schemas.openxmlformats.org/drawingml/2006/table">
            <a:tbl>
              <a:tblPr>
                <a:tableStyleId>{5940675A-B579-460E-94D1-54222C63F5DA}</a:tableStyleId>
              </a:tblPr>
              <a:tblGrid>
                <a:gridCol w="1247728"/>
                <a:gridCol w="1541312"/>
                <a:gridCol w="1980181"/>
                <a:gridCol w="1559827"/>
                <a:gridCol w="366980"/>
                <a:gridCol w="366979"/>
                <a:gridCol w="366979"/>
                <a:gridCol w="366980"/>
                <a:gridCol w="366977"/>
              </a:tblGrid>
              <a:tr h="1151409">
                <a:tc gridSpan="4">
                  <a:txBody>
                    <a:bodyPr/>
                    <a:lstStyle/>
                    <a:p>
                      <a:pPr algn="l" fontAlgn="b"/>
                      <a:endParaRPr lang="fr-FR" sz="1400" b="1" i="0" u="none" strike="noStrike" dirty="0">
                        <a:solidFill>
                          <a:srgbClr val="000000"/>
                        </a:solidFill>
                        <a:effectLst/>
                        <a:latin typeface="Calibri" panose="020F0502020204030204" pitchFamily="34" charset="0"/>
                      </a:endParaRPr>
                    </a:p>
                  </a:txBody>
                  <a:tcPr marL="72000" marR="5717" marT="5717" marB="0" anchor="ctr">
                    <a:lnL w="12700" cmpd="sng">
                      <a:noFill/>
                    </a:lnL>
                    <a:lnR w="19050" cap="flat" cmpd="sng" algn="ctr">
                      <a:solidFill>
                        <a:schemeClr val="tx1">
                          <a:lumMod val="60000"/>
                          <a:lumOff val="40000"/>
                        </a:schemeClr>
                      </a:solidFill>
                      <a:prstDash val="solid"/>
                      <a:round/>
                      <a:headEnd type="none" w="med" len="med"/>
                      <a:tailEnd type="none" w="med" len="med"/>
                    </a:lnR>
                    <a:lnT w="12700" cmpd="sng">
                      <a:noFill/>
                    </a:lnT>
                    <a:lnB w="19050" cap="flat" cmpd="sng" algn="ctr">
                      <a:solidFill>
                        <a:schemeClr val="tx1">
                          <a:lumMod val="60000"/>
                          <a:lumOff val="40000"/>
                        </a:schemeClr>
                      </a:solidFill>
                      <a:prstDash val="solid"/>
                      <a:round/>
                      <a:headEnd type="none" w="med" len="med"/>
                      <a:tailEnd type="none" w="med" len="med"/>
                    </a:lnB>
                  </a:tcPr>
                </a:tc>
                <a:tc hMerge="1">
                  <a:txBody>
                    <a:bodyPr/>
                    <a:lstStyle/>
                    <a:p>
                      <a:pPr algn="l" fontAlgn="b"/>
                      <a:endParaRPr lang="fr-FR" sz="1400" b="1" i="0" u="none" strike="noStrike" dirty="0">
                        <a:solidFill>
                          <a:srgbClr val="000000"/>
                        </a:solidFill>
                        <a:effectLst/>
                        <a:latin typeface="Calibri" panose="020F0502020204030204" pitchFamily="34" charset="0"/>
                      </a:endParaRPr>
                    </a:p>
                  </a:txBody>
                  <a:tcPr marL="72000" marR="5717" marT="5717" marB="0" anchor="ctr"/>
                </a:tc>
                <a:tc hMerge="1">
                  <a:txBody>
                    <a:bodyPr/>
                    <a:lstStyle/>
                    <a:p>
                      <a:pPr algn="l" fontAlgn="b"/>
                      <a:endParaRPr lang="fr-FR" sz="1400" b="1" i="0" u="none" strike="noStrike" dirty="0">
                        <a:solidFill>
                          <a:srgbClr val="000000"/>
                        </a:solidFill>
                        <a:effectLst/>
                        <a:latin typeface="Calibri" panose="020F0502020204030204" pitchFamily="34" charset="0"/>
                      </a:endParaRPr>
                    </a:p>
                  </a:txBody>
                  <a:tcPr marL="72000" marR="5717" marT="5717" marB="0" anchor="ctr"/>
                </a:tc>
                <a:tc hMerge="1">
                  <a:txBody>
                    <a:bodyPr/>
                    <a:lstStyle/>
                    <a:p>
                      <a:pPr algn="l" fontAlgn="b"/>
                      <a:endParaRPr lang="fr-FR" sz="1400" b="1" i="0" u="none" strike="noStrike" dirty="0">
                        <a:solidFill>
                          <a:srgbClr val="000000"/>
                        </a:solidFill>
                        <a:effectLst/>
                        <a:latin typeface="Calibri" panose="020F0502020204030204" pitchFamily="34" charset="0"/>
                      </a:endParaRPr>
                    </a:p>
                  </a:txBody>
                  <a:tcPr marL="72000" marR="5717" marT="5717" marB="0" anchor="ctr"/>
                </a:tc>
                <a:tc>
                  <a:txBody>
                    <a:bodyPr/>
                    <a:lstStyle/>
                    <a:p>
                      <a:pPr algn="l" fontAlgn="b"/>
                      <a:r>
                        <a:rPr lang="fr-FR" sz="1400" b="1" u="none" strike="noStrike" dirty="0">
                          <a:effectLst/>
                        </a:rPr>
                        <a:t>Date</a:t>
                      </a:r>
                      <a:endParaRPr lang="fr-FR" sz="1400" b="1" i="0" u="none" strike="noStrike" dirty="0">
                        <a:solidFill>
                          <a:srgbClr val="000000"/>
                        </a:solidFill>
                        <a:effectLst/>
                        <a:latin typeface="Calibri" panose="020F0502020204030204" pitchFamily="34" charset="0"/>
                      </a:endParaRPr>
                    </a:p>
                  </a:txBody>
                  <a:tcPr marL="0" marR="5717" marT="5717" marB="72000" vert="vert27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tx1">
                        <a:lumMod val="20000"/>
                        <a:lumOff val="80000"/>
                      </a:schemeClr>
                    </a:solidFill>
                  </a:tcPr>
                </a:tc>
                <a:tc>
                  <a:txBody>
                    <a:bodyPr/>
                    <a:lstStyle/>
                    <a:p>
                      <a:pPr algn="l" fontAlgn="b"/>
                      <a:r>
                        <a:rPr lang="fr-FR" sz="1400" b="1" u="none" strike="noStrike" dirty="0">
                          <a:effectLst/>
                        </a:rPr>
                        <a:t>Client</a:t>
                      </a:r>
                      <a:endParaRPr lang="fr-FR" sz="1400" b="1" i="0" u="none" strike="noStrike" dirty="0">
                        <a:solidFill>
                          <a:srgbClr val="000000"/>
                        </a:solidFill>
                        <a:effectLst/>
                        <a:latin typeface="Calibri" panose="020F0502020204030204" pitchFamily="34" charset="0"/>
                      </a:endParaRPr>
                    </a:p>
                  </a:txBody>
                  <a:tcPr marL="0" marR="5717" marT="5717" marB="72000" vert="vert27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tx1">
                        <a:lumMod val="20000"/>
                        <a:lumOff val="80000"/>
                      </a:schemeClr>
                    </a:solidFill>
                  </a:tcPr>
                </a:tc>
                <a:tc>
                  <a:txBody>
                    <a:bodyPr/>
                    <a:lstStyle/>
                    <a:p>
                      <a:pPr algn="l" fontAlgn="b"/>
                      <a:r>
                        <a:rPr lang="fr-FR" sz="1400" b="1" u="none" strike="noStrike" dirty="0">
                          <a:effectLst/>
                        </a:rPr>
                        <a:t>Produit</a:t>
                      </a:r>
                      <a:endParaRPr lang="fr-FR" sz="1400" b="1" i="0" u="none" strike="noStrike" dirty="0">
                        <a:solidFill>
                          <a:srgbClr val="000000"/>
                        </a:solidFill>
                        <a:effectLst/>
                        <a:latin typeface="Calibri" panose="020F0502020204030204" pitchFamily="34" charset="0"/>
                      </a:endParaRPr>
                    </a:p>
                  </a:txBody>
                  <a:tcPr marL="0" marR="5717" marT="5717" marB="72000" vert="vert27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tx1">
                        <a:lumMod val="20000"/>
                        <a:lumOff val="80000"/>
                      </a:schemeClr>
                    </a:solidFill>
                  </a:tcPr>
                </a:tc>
                <a:tc>
                  <a:txBody>
                    <a:bodyPr/>
                    <a:lstStyle/>
                    <a:p>
                      <a:pPr algn="l" fontAlgn="b"/>
                      <a:r>
                        <a:rPr lang="fr-FR" sz="1400" b="1" u="none" strike="noStrike" dirty="0">
                          <a:effectLst/>
                        </a:rPr>
                        <a:t>Promotion</a:t>
                      </a:r>
                      <a:endParaRPr lang="fr-FR" sz="1400" b="1" i="0" u="none" strike="noStrike" dirty="0">
                        <a:solidFill>
                          <a:srgbClr val="000000"/>
                        </a:solidFill>
                        <a:effectLst/>
                        <a:latin typeface="Calibri" panose="020F0502020204030204" pitchFamily="34" charset="0"/>
                      </a:endParaRPr>
                    </a:p>
                  </a:txBody>
                  <a:tcPr marL="0" marR="5717" marT="5717" marB="72000" vert="vert27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tx1">
                        <a:lumMod val="20000"/>
                        <a:lumOff val="80000"/>
                      </a:schemeClr>
                    </a:solidFill>
                  </a:tcPr>
                </a:tc>
                <a:tc>
                  <a:txBody>
                    <a:bodyPr/>
                    <a:lstStyle/>
                    <a:p>
                      <a:pPr algn="l" fontAlgn="b"/>
                      <a:r>
                        <a:rPr lang="fr-FR" sz="1400" b="1" u="none" strike="noStrike" dirty="0">
                          <a:effectLst/>
                        </a:rPr>
                        <a:t>Revendeur</a:t>
                      </a:r>
                      <a:endParaRPr lang="fr-FR" sz="1400" b="1" i="0" u="none" strike="noStrike" dirty="0">
                        <a:solidFill>
                          <a:srgbClr val="000000"/>
                        </a:solidFill>
                        <a:effectLst/>
                        <a:latin typeface="Calibri" panose="020F0502020204030204" pitchFamily="34" charset="0"/>
                      </a:endParaRPr>
                    </a:p>
                  </a:txBody>
                  <a:tcPr marL="0" marR="5717" marT="5717" marB="72000" vert="vert27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tx1">
                        <a:lumMod val="20000"/>
                        <a:lumOff val="80000"/>
                      </a:schemeClr>
                    </a:solidFill>
                  </a:tcPr>
                </a:tc>
              </a:tr>
              <a:tr h="576064">
                <a:tc rowSpan="3">
                  <a:txBody>
                    <a:bodyPr/>
                    <a:lstStyle/>
                    <a:p>
                      <a:pPr algn="l" fontAlgn="b"/>
                      <a:r>
                        <a:rPr lang="fr-FR" sz="1400" b="1" u="none" strike="noStrike" dirty="0">
                          <a:effectLst/>
                        </a:rPr>
                        <a:t>Facturation Client</a:t>
                      </a:r>
                      <a:endParaRPr lang="fr-FR" sz="1400" b="1" i="0" u="none" strike="noStrike" dirty="0">
                        <a:solidFill>
                          <a:srgbClr val="000000"/>
                        </a:solidFill>
                        <a:effectLst/>
                        <a:latin typeface="Calibri" panose="020F0502020204030204" pitchFamily="34" charset="0"/>
                      </a:endParaRPr>
                    </a:p>
                  </a:txBody>
                  <a:tcPr marL="72000" marR="72000"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tx1">
                        <a:lumMod val="20000"/>
                        <a:lumOff val="80000"/>
                      </a:schemeClr>
                    </a:solidFill>
                  </a:tcPr>
                </a:tc>
                <a:tc>
                  <a:txBody>
                    <a:bodyPr/>
                    <a:lstStyle/>
                    <a:p>
                      <a:pPr algn="l" fontAlgn="b"/>
                      <a:r>
                        <a:rPr lang="fr-FR" sz="1400" u="none" strike="noStrike" dirty="0" err="1">
                          <a:effectLst/>
                        </a:rPr>
                        <a:t>FaitVentes</a:t>
                      </a:r>
                      <a:endParaRPr lang="fr-FR" sz="1400" b="0" i="0" u="none" strike="noStrike" dirty="0">
                        <a:solidFill>
                          <a:srgbClr val="000000"/>
                        </a:solidFill>
                        <a:effectLst/>
                        <a:latin typeface="Calibri" panose="020F0502020204030204" pitchFamily="34" charset="0"/>
                      </a:endParaRPr>
                    </a:p>
                  </a:txBody>
                  <a:tcPr marL="72000" marR="72000"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l" fontAlgn="b"/>
                      <a:r>
                        <a:rPr lang="fr-FR" sz="1400" u="none" strike="noStrike" dirty="0">
                          <a:effectLst/>
                        </a:rPr>
                        <a:t>Une ligne par vente à un client</a:t>
                      </a:r>
                      <a:endParaRPr lang="fr-FR" sz="1400" b="0" i="0" u="none" strike="noStrike" dirty="0">
                        <a:solidFill>
                          <a:srgbClr val="000000"/>
                        </a:solidFill>
                        <a:effectLst/>
                        <a:latin typeface="Calibri" panose="020F0502020204030204" pitchFamily="34" charset="0"/>
                      </a:endParaRPr>
                    </a:p>
                  </a:txBody>
                  <a:tcPr marL="72000" marR="72000"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l" fontAlgn="b"/>
                      <a:r>
                        <a:rPr lang="fr-FR" sz="1400" u="none" strike="noStrike">
                          <a:effectLst/>
                        </a:rPr>
                        <a:t>Montant vente, Quantité</a:t>
                      </a:r>
                      <a:endParaRPr lang="fr-FR" sz="1400" b="0" i="0" u="none" strike="noStrike">
                        <a:solidFill>
                          <a:srgbClr val="000000"/>
                        </a:solidFill>
                        <a:effectLst/>
                        <a:latin typeface="Calibri" panose="020F0502020204030204" pitchFamily="34" charset="0"/>
                      </a:endParaRPr>
                    </a:p>
                  </a:txBody>
                  <a:tcPr marL="72000" marR="72000"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r>
                        <a:rPr lang="fr-FR" sz="1400" u="none" strike="noStrike">
                          <a:effectLst/>
                        </a:rPr>
                        <a:t>x</a:t>
                      </a:r>
                      <a:endParaRPr lang="fr-FR" sz="1400" b="0" i="0" u="none" strike="noStrike">
                        <a:solidFill>
                          <a:srgbClr val="000000"/>
                        </a:solidFill>
                        <a:effectLst/>
                        <a:latin typeface="Calibri" panose="020F0502020204030204" pitchFamily="34" charset="0"/>
                      </a:endParaRPr>
                    </a:p>
                  </a:txBody>
                  <a:tcPr marL="5717" marR="5717"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r>
                        <a:rPr lang="fr-FR" sz="1400" u="none" strike="noStrike" dirty="0">
                          <a:effectLst/>
                        </a:rPr>
                        <a:t>x</a:t>
                      </a:r>
                      <a:endParaRPr lang="fr-FR" sz="1400" b="0" i="0" u="none" strike="noStrike" dirty="0">
                        <a:solidFill>
                          <a:srgbClr val="000000"/>
                        </a:solidFill>
                        <a:effectLst/>
                        <a:latin typeface="Calibri" panose="020F0502020204030204" pitchFamily="34" charset="0"/>
                      </a:endParaRPr>
                    </a:p>
                  </a:txBody>
                  <a:tcPr marL="5717" marR="5717"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r>
                        <a:rPr lang="fr-FR" sz="1400" u="none" strike="noStrike">
                          <a:effectLst/>
                        </a:rPr>
                        <a:t>x</a:t>
                      </a:r>
                      <a:endParaRPr lang="fr-FR" sz="1400" b="0" i="0" u="none" strike="noStrike">
                        <a:solidFill>
                          <a:srgbClr val="000000"/>
                        </a:solidFill>
                        <a:effectLst/>
                        <a:latin typeface="Calibri" panose="020F0502020204030204" pitchFamily="34" charset="0"/>
                      </a:endParaRPr>
                    </a:p>
                  </a:txBody>
                  <a:tcPr marL="5717" marR="5717"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r>
                        <a:rPr lang="fr-FR" sz="1400" u="none" strike="noStrike">
                          <a:effectLst/>
                        </a:rPr>
                        <a:t>x</a:t>
                      </a:r>
                      <a:endParaRPr lang="fr-FR" sz="1400" b="0" i="0" u="none" strike="noStrike">
                        <a:solidFill>
                          <a:srgbClr val="000000"/>
                        </a:solidFill>
                        <a:effectLst/>
                        <a:latin typeface="Calibri" panose="020F0502020204030204" pitchFamily="34" charset="0"/>
                      </a:endParaRPr>
                    </a:p>
                  </a:txBody>
                  <a:tcPr marL="5717" marR="5717"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endParaRPr lang="fr-FR" sz="1400" b="0" i="0" u="none" strike="noStrike" dirty="0">
                        <a:solidFill>
                          <a:srgbClr val="000000"/>
                        </a:solidFill>
                        <a:effectLst/>
                        <a:latin typeface="Calibri" panose="020F0502020204030204" pitchFamily="34" charset="0"/>
                      </a:endParaRPr>
                    </a:p>
                  </a:txBody>
                  <a:tcPr marL="5717" marR="5717"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r>
              <a:tr h="525542">
                <a:tc vMerge="1">
                  <a:txBody>
                    <a:bodyPr/>
                    <a:lstStyle/>
                    <a:p>
                      <a:pPr algn="l" fontAlgn="b"/>
                      <a:endParaRPr lang="fr-FR" sz="1400" b="0" i="0" u="none" strike="noStrike" dirty="0">
                        <a:solidFill>
                          <a:srgbClr val="000000"/>
                        </a:solidFill>
                        <a:effectLst/>
                        <a:latin typeface="Calibri" panose="020F0502020204030204" pitchFamily="34" charset="0"/>
                      </a:endParaRPr>
                    </a:p>
                  </a:txBody>
                  <a:tcPr marL="5717" marR="5717" marT="5717" marB="0" anchor="ctr"/>
                </a:tc>
                <a:tc>
                  <a:txBody>
                    <a:bodyPr/>
                    <a:lstStyle/>
                    <a:p>
                      <a:pPr algn="l" fontAlgn="b"/>
                      <a:r>
                        <a:rPr lang="fr-FR" sz="1400" u="none" strike="noStrike">
                          <a:effectLst/>
                        </a:rPr>
                        <a:t>FaitRaisonVente</a:t>
                      </a:r>
                      <a:endParaRPr lang="fr-FR" sz="1400" b="0" i="0" u="none" strike="noStrike">
                        <a:solidFill>
                          <a:srgbClr val="000000"/>
                        </a:solidFill>
                        <a:effectLst/>
                        <a:latin typeface="Calibri" panose="020F0502020204030204" pitchFamily="34" charset="0"/>
                      </a:endParaRPr>
                    </a:p>
                  </a:txBody>
                  <a:tcPr marL="72000" marR="72000"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l" fontAlgn="b"/>
                      <a:r>
                        <a:rPr lang="fr-FR" sz="1400" u="none" strike="noStrike">
                          <a:effectLst/>
                        </a:rPr>
                        <a:t>Une ligne par vente et par raison</a:t>
                      </a:r>
                      <a:endParaRPr lang="fr-FR" sz="1400" b="0" i="0" u="none" strike="noStrike">
                        <a:solidFill>
                          <a:srgbClr val="000000"/>
                        </a:solidFill>
                        <a:effectLst/>
                        <a:latin typeface="Calibri" panose="020F0502020204030204" pitchFamily="34" charset="0"/>
                      </a:endParaRPr>
                    </a:p>
                  </a:txBody>
                  <a:tcPr marL="72000" marR="72000"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l" fontAlgn="b"/>
                      <a:r>
                        <a:rPr lang="fr-FR" sz="1400" u="none" strike="noStrike" dirty="0">
                          <a:effectLst/>
                        </a:rPr>
                        <a:t>Nombre de ligne</a:t>
                      </a:r>
                      <a:endParaRPr lang="fr-FR" sz="1400" b="0" i="0" u="none" strike="noStrike" dirty="0">
                        <a:solidFill>
                          <a:srgbClr val="000000"/>
                        </a:solidFill>
                        <a:effectLst/>
                        <a:latin typeface="Calibri" panose="020F0502020204030204" pitchFamily="34" charset="0"/>
                      </a:endParaRPr>
                    </a:p>
                  </a:txBody>
                  <a:tcPr marL="72000" marR="72000"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r>
                        <a:rPr lang="fr-FR" sz="1400" u="none" strike="noStrike">
                          <a:effectLst/>
                        </a:rPr>
                        <a:t>x</a:t>
                      </a:r>
                      <a:endParaRPr lang="fr-FR" sz="1400" b="0" i="0" u="none" strike="noStrike">
                        <a:solidFill>
                          <a:srgbClr val="000000"/>
                        </a:solidFill>
                        <a:effectLst/>
                        <a:latin typeface="Calibri" panose="020F0502020204030204" pitchFamily="34" charset="0"/>
                      </a:endParaRPr>
                    </a:p>
                  </a:txBody>
                  <a:tcPr marL="5717" marR="5717"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r>
                        <a:rPr lang="fr-FR" sz="1400" u="none" strike="noStrike">
                          <a:effectLst/>
                        </a:rPr>
                        <a:t>x</a:t>
                      </a:r>
                      <a:endParaRPr lang="fr-FR" sz="1400" b="0" i="0" u="none" strike="noStrike">
                        <a:solidFill>
                          <a:srgbClr val="000000"/>
                        </a:solidFill>
                        <a:effectLst/>
                        <a:latin typeface="Calibri" panose="020F0502020204030204" pitchFamily="34" charset="0"/>
                      </a:endParaRPr>
                    </a:p>
                  </a:txBody>
                  <a:tcPr marL="5717" marR="5717"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r>
                        <a:rPr lang="fr-FR" sz="1400" u="none" strike="noStrike">
                          <a:effectLst/>
                        </a:rPr>
                        <a:t>x</a:t>
                      </a:r>
                      <a:endParaRPr lang="fr-FR" sz="1400" b="0" i="0" u="none" strike="noStrike">
                        <a:solidFill>
                          <a:srgbClr val="000000"/>
                        </a:solidFill>
                        <a:effectLst/>
                        <a:latin typeface="Calibri" panose="020F0502020204030204" pitchFamily="34" charset="0"/>
                      </a:endParaRPr>
                    </a:p>
                  </a:txBody>
                  <a:tcPr marL="5717" marR="5717"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r>
                        <a:rPr lang="fr-FR" sz="1400" u="none" strike="noStrike">
                          <a:effectLst/>
                        </a:rPr>
                        <a:t>x</a:t>
                      </a:r>
                      <a:endParaRPr lang="fr-FR" sz="1400" b="0" i="0" u="none" strike="noStrike">
                        <a:solidFill>
                          <a:srgbClr val="000000"/>
                        </a:solidFill>
                        <a:effectLst/>
                        <a:latin typeface="Calibri" panose="020F0502020204030204" pitchFamily="34" charset="0"/>
                      </a:endParaRPr>
                    </a:p>
                  </a:txBody>
                  <a:tcPr marL="5717" marR="5717"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endParaRPr lang="fr-FR" sz="1400" b="0" i="0" u="none" strike="noStrike">
                        <a:solidFill>
                          <a:srgbClr val="000000"/>
                        </a:solidFill>
                        <a:effectLst/>
                        <a:latin typeface="Calibri" panose="020F0502020204030204" pitchFamily="34" charset="0"/>
                      </a:endParaRPr>
                    </a:p>
                  </a:txBody>
                  <a:tcPr marL="5717" marR="5717"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r>
              <a:tr h="525542">
                <a:tc vMerge="1">
                  <a:txBody>
                    <a:bodyPr/>
                    <a:lstStyle/>
                    <a:p>
                      <a:pPr algn="l" fontAlgn="b"/>
                      <a:endParaRPr lang="fr-FR" sz="1400" b="0" i="0" u="none" strike="noStrike" dirty="0">
                        <a:solidFill>
                          <a:srgbClr val="000000"/>
                        </a:solidFill>
                        <a:effectLst/>
                        <a:latin typeface="Calibri" panose="020F0502020204030204" pitchFamily="34" charset="0"/>
                      </a:endParaRPr>
                    </a:p>
                  </a:txBody>
                  <a:tcPr marL="5717" marR="5717" marT="5717" marB="0" anchor="ctr"/>
                </a:tc>
                <a:tc>
                  <a:txBody>
                    <a:bodyPr/>
                    <a:lstStyle/>
                    <a:p>
                      <a:pPr algn="l" fontAlgn="b"/>
                      <a:r>
                        <a:rPr lang="fr-FR" sz="1400" u="none" strike="noStrike" dirty="0" err="1">
                          <a:effectLst/>
                        </a:rPr>
                        <a:t>FaitQuotaVentes</a:t>
                      </a:r>
                      <a:endParaRPr lang="fr-FR" sz="1400" b="0" i="0" u="none" strike="noStrike" dirty="0">
                        <a:solidFill>
                          <a:srgbClr val="000000"/>
                        </a:solidFill>
                        <a:effectLst/>
                        <a:latin typeface="Calibri" panose="020F0502020204030204" pitchFamily="34" charset="0"/>
                      </a:endParaRPr>
                    </a:p>
                  </a:txBody>
                  <a:tcPr marL="72000" marR="72000"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l" fontAlgn="b"/>
                      <a:r>
                        <a:rPr lang="fr-FR" sz="1400" u="none" strike="noStrike" dirty="0">
                          <a:effectLst/>
                        </a:rPr>
                        <a:t>Une ligne par produit</a:t>
                      </a:r>
                      <a:endParaRPr lang="fr-FR" sz="1400" b="0" i="0" u="none" strike="noStrike" dirty="0">
                        <a:solidFill>
                          <a:srgbClr val="000000"/>
                        </a:solidFill>
                        <a:effectLst/>
                        <a:latin typeface="Calibri" panose="020F0502020204030204" pitchFamily="34" charset="0"/>
                      </a:endParaRPr>
                    </a:p>
                  </a:txBody>
                  <a:tcPr marL="72000" marR="72000"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l" fontAlgn="b"/>
                      <a:r>
                        <a:rPr lang="fr-FR" sz="1400" u="none" strike="noStrike" dirty="0">
                          <a:effectLst/>
                        </a:rPr>
                        <a:t>Quota</a:t>
                      </a:r>
                      <a:endParaRPr lang="fr-FR" sz="1400" b="0" i="0" u="none" strike="noStrike" dirty="0">
                        <a:solidFill>
                          <a:srgbClr val="000000"/>
                        </a:solidFill>
                        <a:effectLst/>
                        <a:latin typeface="Calibri" panose="020F0502020204030204" pitchFamily="34" charset="0"/>
                      </a:endParaRPr>
                    </a:p>
                  </a:txBody>
                  <a:tcPr marL="72000" marR="72000"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r>
                        <a:rPr lang="fr-FR" sz="1400" u="none" strike="noStrike">
                          <a:effectLst/>
                        </a:rPr>
                        <a:t>x</a:t>
                      </a:r>
                      <a:endParaRPr lang="fr-FR" sz="1400" b="0" i="0" u="none" strike="noStrike">
                        <a:solidFill>
                          <a:srgbClr val="000000"/>
                        </a:solidFill>
                        <a:effectLst/>
                        <a:latin typeface="Calibri" panose="020F0502020204030204" pitchFamily="34" charset="0"/>
                      </a:endParaRPr>
                    </a:p>
                  </a:txBody>
                  <a:tcPr marL="5717" marR="5717"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r>
                        <a:rPr lang="fr-FR" sz="1400" u="none" strike="noStrike">
                          <a:effectLst/>
                        </a:rPr>
                        <a:t>x</a:t>
                      </a:r>
                      <a:endParaRPr lang="fr-FR" sz="1400" b="0" i="0" u="none" strike="noStrike">
                        <a:solidFill>
                          <a:srgbClr val="000000"/>
                        </a:solidFill>
                        <a:effectLst/>
                        <a:latin typeface="Calibri" panose="020F0502020204030204" pitchFamily="34" charset="0"/>
                      </a:endParaRPr>
                    </a:p>
                  </a:txBody>
                  <a:tcPr marL="5717" marR="5717"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r>
                        <a:rPr lang="fr-FR" sz="1400" u="none" strike="noStrike">
                          <a:effectLst/>
                        </a:rPr>
                        <a:t>x</a:t>
                      </a:r>
                      <a:endParaRPr lang="fr-FR" sz="1400" b="0" i="0" u="none" strike="noStrike">
                        <a:solidFill>
                          <a:srgbClr val="000000"/>
                        </a:solidFill>
                        <a:effectLst/>
                        <a:latin typeface="Calibri" panose="020F0502020204030204" pitchFamily="34" charset="0"/>
                      </a:endParaRPr>
                    </a:p>
                  </a:txBody>
                  <a:tcPr marL="5717" marR="5717"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r>
                        <a:rPr lang="fr-FR" sz="1400" u="none" strike="noStrike">
                          <a:effectLst/>
                        </a:rPr>
                        <a:t>x</a:t>
                      </a:r>
                      <a:endParaRPr lang="fr-FR" sz="1400" b="0" i="0" u="none" strike="noStrike">
                        <a:solidFill>
                          <a:srgbClr val="000000"/>
                        </a:solidFill>
                        <a:effectLst/>
                        <a:latin typeface="Calibri" panose="020F0502020204030204" pitchFamily="34" charset="0"/>
                      </a:endParaRPr>
                    </a:p>
                  </a:txBody>
                  <a:tcPr marL="5717" marR="5717"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endParaRPr lang="fr-FR" sz="1400" b="0" i="0" u="none" strike="noStrike" dirty="0">
                        <a:solidFill>
                          <a:srgbClr val="000000"/>
                        </a:solidFill>
                        <a:effectLst/>
                        <a:latin typeface="Calibri" panose="020F0502020204030204" pitchFamily="34" charset="0"/>
                      </a:endParaRPr>
                    </a:p>
                  </a:txBody>
                  <a:tcPr marL="5717" marR="5717"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r>
              <a:tr h="576064">
                <a:tc>
                  <a:txBody>
                    <a:bodyPr/>
                    <a:lstStyle/>
                    <a:p>
                      <a:pPr algn="l" fontAlgn="b"/>
                      <a:r>
                        <a:rPr lang="fr-FR" sz="1400" b="1" u="none" strike="noStrike">
                          <a:effectLst/>
                        </a:rPr>
                        <a:t>Facturation Revendeur</a:t>
                      </a:r>
                      <a:endParaRPr lang="fr-FR" sz="1400" b="1" i="0" u="none" strike="noStrike">
                        <a:solidFill>
                          <a:srgbClr val="000000"/>
                        </a:solidFill>
                        <a:effectLst/>
                        <a:latin typeface="Calibri" panose="020F0502020204030204" pitchFamily="34" charset="0"/>
                      </a:endParaRPr>
                    </a:p>
                  </a:txBody>
                  <a:tcPr marL="72000" marR="72000"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tx1">
                        <a:lumMod val="20000"/>
                        <a:lumOff val="80000"/>
                      </a:schemeClr>
                    </a:solidFill>
                  </a:tcPr>
                </a:tc>
                <a:tc>
                  <a:txBody>
                    <a:bodyPr/>
                    <a:lstStyle/>
                    <a:p>
                      <a:pPr algn="l" fontAlgn="b"/>
                      <a:r>
                        <a:rPr lang="fr-FR" sz="1400" u="none" strike="noStrike">
                          <a:effectLst/>
                        </a:rPr>
                        <a:t>FaitVentesRevendeurs</a:t>
                      </a:r>
                      <a:endParaRPr lang="fr-FR" sz="1400" b="0" i="0" u="none" strike="noStrike">
                        <a:solidFill>
                          <a:srgbClr val="000000"/>
                        </a:solidFill>
                        <a:effectLst/>
                        <a:latin typeface="Calibri" panose="020F0502020204030204" pitchFamily="34" charset="0"/>
                      </a:endParaRPr>
                    </a:p>
                  </a:txBody>
                  <a:tcPr marL="72000" marR="72000"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l" fontAlgn="b"/>
                      <a:r>
                        <a:rPr lang="fr-FR" sz="1400" u="none" strike="noStrike" dirty="0">
                          <a:effectLst/>
                        </a:rPr>
                        <a:t>Une ligne par vente à un </a:t>
                      </a:r>
                      <a:r>
                        <a:rPr lang="fr-FR" sz="1400" u="none" strike="noStrike" dirty="0" smtClean="0">
                          <a:effectLst/>
                        </a:rPr>
                        <a:t>revendeur par produit</a:t>
                      </a:r>
                      <a:endParaRPr lang="fr-FR" sz="1400" b="0" i="0" u="none" strike="noStrike" dirty="0">
                        <a:solidFill>
                          <a:srgbClr val="000000"/>
                        </a:solidFill>
                        <a:effectLst/>
                        <a:latin typeface="Calibri" panose="020F0502020204030204" pitchFamily="34" charset="0"/>
                      </a:endParaRPr>
                    </a:p>
                  </a:txBody>
                  <a:tcPr marL="72000" marR="72000"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l" fontAlgn="b"/>
                      <a:r>
                        <a:rPr lang="fr-FR" sz="1400" u="none" strike="noStrike" dirty="0">
                          <a:effectLst/>
                        </a:rPr>
                        <a:t>Prix de vente</a:t>
                      </a:r>
                      <a:endParaRPr lang="fr-FR" sz="1400" b="0" i="0" u="none" strike="noStrike" dirty="0">
                        <a:solidFill>
                          <a:srgbClr val="000000"/>
                        </a:solidFill>
                        <a:effectLst/>
                        <a:latin typeface="Calibri" panose="020F0502020204030204" pitchFamily="34" charset="0"/>
                      </a:endParaRPr>
                    </a:p>
                  </a:txBody>
                  <a:tcPr marL="72000" marR="72000"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r>
                        <a:rPr lang="fr-FR" sz="1400" u="none" strike="noStrike">
                          <a:effectLst/>
                        </a:rPr>
                        <a:t>x</a:t>
                      </a:r>
                      <a:endParaRPr lang="fr-FR" sz="1400" b="0" i="0" u="none" strike="noStrike">
                        <a:solidFill>
                          <a:srgbClr val="000000"/>
                        </a:solidFill>
                        <a:effectLst/>
                        <a:latin typeface="Calibri" panose="020F0502020204030204" pitchFamily="34" charset="0"/>
                      </a:endParaRPr>
                    </a:p>
                  </a:txBody>
                  <a:tcPr marL="5717" marR="5717"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endParaRPr lang="fr-FR" sz="1400" b="0" i="0" u="none" strike="noStrike">
                        <a:solidFill>
                          <a:srgbClr val="000000"/>
                        </a:solidFill>
                        <a:effectLst/>
                        <a:latin typeface="Calibri" panose="020F0502020204030204" pitchFamily="34" charset="0"/>
                      </a:endParaRPr>
                    </a:p>
                  </a:txBody>
                  <a:tcPr marL="5717" marR="5717"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r>
                        <a:rPr lang="fr-FR" sz="1400" u="none" strike="noStrike">
                          <a:effectLst/>
                        </a:rPr>
                        <a:t>x</a:t>
                      </a:r>
                      <a:endParaRPr lang="fr-FR" sz="1400" b="0" i="0" u="none" strike="noStrike">
                        <a:solidFill>
                          <a:srgbClr val="000000"/>
                        </a:solidFill>
                        <a:effectLst/>
                        <a:latin typeface="Calibri" panose="020F0502020204030204" pitchFamily="34" charset="0"/>
                      </a:endParaRPr>
                    </a:p>
                  </a:txBody>
                  <a:tcPr marL="5717" marR="5717"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endParaRPr lang="fr-FR" sz="1400" b="0" i="0" u="none" strike="noStrike">
                        <a:solidFill>
                          <a:srgbClr val="000000"/>
                        </a:solidFill>
                        <a:effectLst/>
                        <a:latin typeface="Calibri" panose="020F0502020204030204" pitchFamily="34" charset="0"/>
                      </a:endParaRPr>
                    </a:p>
                  </a:txBody>
                  <a:tcPr marL="5717" marR="5717"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r>
                        <a:rPr lang="fr-FR" sz="1400" u="none" strike="noStrike">
                          <a:effectLst/>
                        </a:rPr>
                        <a:t>x</a:t>
                      </a:r>
                      <a:endParaRPr lang="fr-FR" sz="1400" b="0" i="0" u="none" strike="noStrike">
                        <a:solidFill>
                          <a:srgbClr val="000000"/>
                        </a:solidFill>
                        <a:effectLst/>
                        <a:latin typeface="Calibri" panose="020F0502020204030204" pitchFamily="34" charset="0"/>
                      </a:endParaRPr>
                    </a:p>
                  </a:txBody>
                  <a:tcPr marL="5717" marR="5717"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r>
              <a:tr h="486128">
                <a:tc>
                  <a:txBody>
                    <a:bodyPr/>
                    <a:lstStyle/>
                    <a:p>
                      <a:pPr algn="l" fontAlgn="b"/>
                      <a:r>
                        <a:rPr lang="fr-FR" sz="1400" b="1" u="none" strike="noStrike" dirty="0">
                          <a:effectLst/>
                        </a:rPr>
                        <a:t>Retours Client</a:t>
                      </a:r>
                      <a:endParaRPr lang="fr-FR" sz="1400" b="1" i="0" u="none" strike="noStrike" dirty="0">
                        <a:solidFill>
                          <a:srgbClr val="000000"/>
                        </a:solidFill>
                        <a:effectLst/>
                        <a:latin typeface="Calibri" panose="020F0502020204030204" pitchFamily="34" charset="0"/>
                      </a:endParaRPr>
                    </a:p>
                  </a:txBody>
                  <a:tcPr marL="72000" marR="72000"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tx1">
                        <a:lumMod val="20000"/>
                        <a:lumOff val="80000"/>
                      </a:schemeClr>
                    </a:solidFill>
                  </a:tcPr>
                </a:tc>
                <a:tc>
                  <a:txBody>
                    <a:bodyPr/>
                    <a:lstStyle/>
                    <a:p>
                      <a:pPr algn="l" fontAlgn="b"/>
                      <a:r>
                        <a:rPr lang="fr-FR" sz="1400" u="none" strike="noStrike">
                          <a:effectLst/>
                        </a:rPr>
                        <a:t>FaitRetourClient</a:t>
                      </a:r>
                      <a:endParaRPr lang="fr-FR" sz="1400" b="0" i="0" u="none" strike="noStrike">
                        <a:solidFill>
                          <a:srgbClr val="000000"/>
                        </a:solidFill>
                        <a:effectLst/>
                        <a:latin typeface="Calibri" panose="020F0502020204030204" pitchFamily="34" charset="0"/>
                      </a:endParaRPr>
                    </a:p>
                  </a:txBody>
                  <a:tcPr marL="72000" marR="72000"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l" fontAlgn="b"/>
                      <a:r>
                        <a:rPr lang="fr-FR" sz="1400" u="none" strike="noStrike">
                          <a:effectLst/>
                        </a:rPr>
                        <a:t>Une ligne par retour client</a:t>
                      </a:r>
                      <a:endParaRPr lang="fr-FR" sz="1400" b="0" i="0" u="none" strike="noStrike">
                        <a:solidFill>
                          <a:srgbClr val="000000"/>
                        </a:solidFill>
                        <a:effectLst/>
                        <a:latin typeface="Calibri" panose="020F0502020204030204" pitchFamily="34" charset="0"/>
                      </a:endParaRPr>
                    </a:p>
                  </a:txBody>
                  <a:tcPr marL="72000" marR="72000"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l" fontAlgn="b"/>
                      <a:r>
                        <a:rPr lang="fr-FR" sz="1400" u="none" strike="noStrike">
                          <a:effectLst/>
                        </a:rPr>
                        <a:t>Nombre de ligne</a:t>
                      </a:r>
                      <a:endParaRPr lang="fr-FR" sz="1400" b="0" i="0" u="none" strike="noStrike">
                        <a:solidFill>
                          <a:srgbClr val="000000"/>
                        </a:solidFill>
                        <a:effectLst/>
                        <a:latin typeface="Calibri" panose="020F0502020204030204" pitchFamily="34" charset="0"/>
                      </a:endParaRPr>
                    </a:p>
                  </a:txBody>
                  <a:tcPr marL="72000" marR="72000"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r>
                        <a:rPr lang="fr-FR" sz="1400" u="none" strike="noStrike">
                          <a:effectLst/>
                        </a:rPr>
                        <a:t>x</a:t>
                      </a:r>
                      <a:endParaRPr lang="fr-FR" sz="1400" b="0" i="0" u="none" strike="noStrike">
                        <a:solidFill>
                          <a:srgbClr val="000000"/>
                        </a:solidFill>
                        <a:effectLst/>
                        <a:latin typeface="Calibri" panose="020F0502020204030204" pitchFamily="34" charset="0"/>
                      </a:endParaRPr>
                    </a:p>
                  </a:txBody>
                  <a:tcPr marL="5717" marR="5717"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r>
                        <a:rPr lang="fr-FR" sz="1400" u="none" strike="noStrike">
                          <a:effectLst/>
                        </a:rPr>
                        <a:t>x</a:t>
                      </a:r>
                      <a:endParaRPr lang="fr-FR" sz="1400" b="0" i="0" u="none" strike="noStrike">
                        <a:solidFill>
                          <a:srgbClr val="000000"/>
                        </a:solidFill>
                        <a:effectLst/>
                        <a:latin typeface="Calibri" panose="020F0502020204030204" pitchFamily="34" charset="0"/>
                      </a:endParaRPr>
                    </a:p>
                  </a:txBody>
                  <a:tcPr marL="5717" marR="5717"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r>
                        <a:rPr lang="fr-FR" sz="1400" u="none" strike="noStrike">
                          <a:effectLst/>
                        </a:rPr>
                        <a:t>x</a:t>
                      </a:r>
                      <a:endParaRPr lang="fr-FR" sz="1400" b="0" i="0" u="none" strike="noStrike">
                        <a:solidFill>
                          <a:srgbClr val="000000"/>
                        </a:solidFill>
                        <a:effectLst/>
                        <a:latin typeface="Calibri" panose="020F0502020204030204" pitchFamily="34" charset="0"/>
                      </a:endParaRPr>
                    </a:p>
                  </a:txBody>
                  <a:tcPr marL="5717" marR="5717"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endParaRPr lang="fr-FR" sz="1400" b="0" i="0" u="none" strike="noStrike">
                        <a:solidFill>
                          <a:srgbClr val="000000"/>
                        </a:solidFill>
                        <a:effectLst/>
                        <a:latin typeface="Calibri" panose="020F0502020204030204" pitchFamily="34" charset="0"/>
                      </a:endParaRPr>
                    </a:p>
                  </a:txBody>
                  <a:tcPr marL="5717" marR="5717"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endParaRPr lang="fr-FR" sz="1400" b="0" i="0" u="none" strike="noStrike">
                        <a:solidFill>
                          <a:srgbClr val="000000"/>
                        </a:solidFill>
                        <a:effectLst/>
                        <a:latin typeface="Calibri" panose="020F0502020204030204" pitchFamily="34" charset="0"/>
                      </a:endParaRPr>
                    </a:p>
                  </a:txBody>
                  <a:tcPr marL="5717" marR="5717"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r>
              <a:tr h="666000">
                <a:tc>
                  <a:txBody>
                    <a:bodyPr/>
                    <a:lstStyle/>
                    <a:p>
                      <a:pPr algn="l" fontAlgn="b"/>
                      <a:r>
                        <a:rPr lang="fr-FR" sz="1400" b="1" u="none" strike="noStrike" dirty="0">
                          <a:effectLst/>
                        </a:rPr>
                        <a:t>Satisfaction</a:t>
                      </a:r>
                      <a:endParaRPr lang="fr-FR" sz="1400" b="1" i="0" u="none" strike="noStrike" dirty="0">
                        <a:solidFill>
                          <a:srgbClr val="000000"/>
                        </a:solidFill>
                        <a:effectLst/>
                        <a:latin typeface="Calibri" panose="020F0502020204030204" pitchFamily="34" charset="0"/>
                      </a:endParaRPr>
                    </a:p>
                  </a:txBody>
                  <a:tcPr marL="72000" marR="72000"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tx1">
                        <a:lumMod val="20000"/>
                        <a:lumOff val="80000"/>
                      </a:schemeClr>
                    </a:solidFill>
                  </a:tcPr>
                </a:tc>
                <a:tc>
                  <a:txBody>
                    <a:bodyPr/>
                    <a:lstStyle/>
                    <a:p>
                      <a:pPr algn="l" fontAlgn="b"/>
                      <a:r>
                        <a:rPr lang="fr-FR" sz="1400" u="none" strike="noStrike">
                          <a:effectLst/>
                        </a:rPr>
                        <a:t>FaitSatisfactionClients</a:t>
                      </a:r>
                      <a:endParaRPr lang="fr-FR" sz="1400" b="0" i="0" u="none" strike="noStrike">
                        <a:solidFill>
                          <a:srgbClr val="000000"/>
                        </a:solidFill>
                        <a:effectLst/>
                        <a:latin typeface="Calibri" panose="020F0502020204030204" pitchFamily="34" charset="0"/>
                      </a:endParaRPr>
                    </a:p>
                  </a:txBody>
                  <a:tcPr marL="72000" marR="72000"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l" fontAlgn="b"/>
                      <a:r>
                        <a:rPr lang="fr-FR" sz="1400" u="none" strike="noStrike">
                          <a:effectLst/>
                        </a:rPr>
                        <a:t>Une ligne par réponse au questionnaire client</a:t>
                      </a:r>
                      <a:endParaRPr lang="fr-FR" sz="1400" b="0" i="0" u="none" strike="noStrike">
                        <a:solidFill>
                          <a:srgbClr val="000000"/>
                        </a:solidFill>
                        <a:effectLst/>
                        <a:latin typeface="Calibri" panose="020F0502020204030204" pitchFamily="34" charset="0"/>
                      </a:endParaRPr>
                    </a:p>
                  </a:txBody>
                  <a:tcPr marL="72000" marR="72000"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l" fontAlgn="b"/>
                      <a:r>
                        <a:rPr lang="fr-FR" sz="1400" u="none" strike="noStrike" dirty="0">
                          <a:effectLst/>
                        </a:rPr>
                        <a:t>Note Client</a:t>
                      </a:r>
                      <a:endParaRPr lang="fr-FR" sz="1400" b="0" i="0" u="none" strike="noStrike" dirty="0">
                        <a:solidFill>
                          <a:srgbClr val="000000"/>
                        </a:solidFill>
                        <a:effectLst/>
                        <a:latin typeface="Calibri" panose="020F0502020204030204" pitchFamily="34" charset="0"/>
                      </a:endParaRPr>
                    </a:p>
                  </a:txBody>
                  <a:tcPr marL="72000" marR="72000"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r>
                        <a:rPr lang="fr-FR" sz="1400" u="none" strike="noStrike">
                          <a:effectLst/>
                        </a:rPr>
                        <a:t>x</a:t>
                      </a:r>
                      <a:endParaRPr lang="fr-FR" sz="1400" b="0" i="0" u="none" strike="noStrike">
                        <a:solidFill>
                          <a:srgbClr val="000000"/>
                        </a:solidFill>
                        <a:effectLst/>
                        <a:latin typeface="Calibri" panose="020F0502020204030204" pitchFamily="34" charset="0"/>
                      </a:endParaRPr>
                    </a:p>
                  </a:txBody>
                  <a:tcPr marL="5717" marR="5717"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r>
                        <a:rPr lang="fr-FR" sz="1400" u="none" strike="noStrike">
                          <a:effectLst/>
                        </a:rPr>
                        <a:t>x</a:t>
                      </a:r>
                      <a:endParaRPr lang="fr-FR" sz="1400" b="0" i="0" u="none" strike="noStrike">
                        <a:solidFill>
                          <a:srgbClr val="000000"/>
                        </a:solidFill>
                        <a:effectLst/>
                        <a:latin typeface="Calibri" panose="020F0502020204030204" pitchFamily="34" charset="0"/>
                      </a:endParaRPr>
                    </a:p>
                  </a:txBody>
                  <a:tcPr marL="5717" marR="5717"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endParaRPr lang="fr-FR" sz="1400" b="0" i="0" u="none" strike="noStrike" dirty="0">
                        <a:solidFill>
                          <a:srgbClr val="000000"/>
                        </a:solidFill>
                        <a:effectLst/>
                        <a:latin typeface="Calibri" panose="020F0502020204030204" pitchFamily="34" charset="0"/>
                      </a:endParaRPr>
                    </a:p>
                  </a:txBody>
                  <a:tcPr marL="5717" marR="5717"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endParaRPr lang="fr-FR" sz="1400" b="0" i="0" u="none" strike="noStrike">
                        <a:solidFill>
                          <a:srgbClr val="000000"/>
                        </a:solidFill>
                        <a:effectLst/>
                        <a:latin typeface="Calibri" panose="020F0502020204030204" pitchFamily="34" charset="0"/>
                      </a:endParaRPr>
                    </a:p>
                  </a:txBody>
                  <a:tcPr marL="5717" marR="5717"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c>
                  <a:txBody>
                    <a:bodyPr/>
                    <a:lstStyle/>
                    <a:p>
                      <a:pPr algn="ctr" fontAlgn="b"/>
                      <a:endParaRPr lang="fr-FR" sz="1400" b="0" i="0" u="none" strike="noStrike" dirty="0">
                        <a:solidFill>
                          <a:srgbClr val="000000"/>
                        </a:solidFill>
                        <a:effectLst/>
                        <a:latin typeface="Calibri" panose="020F0502020204030204" pitchFamily="34" charset="0"/>
                      </a:endParaRPr>
                    </a:p>
                  </a:txBody>
                  <a:tcPr marL="5717" marR="5717" marT="5717" marB="0" anchor="ctr">
                    <a:lnL w="19050" cap="flat" cmpd="sng" algn="ctr">
                      <a:solidFill>
                        <a:schemeClr val="tx1">
                          <a:lumMod val="60000"/>
                          <a:lumOff val="40000"/>
                        </a:schemeClr>
                      </a:solidFill>
                      <a:prstDash val="solid"/>
                      <a:round/>
                      <a:headEnd type="none" w="med" len="med"/>
                      <a:tailEnd type="none" w="med" len="med"/>
                    </a:lnL>
                    <a:lnR w="19050" cap="flat" cmpd="sng" algn="ctr">
                      <a:solidFill>
                        <a:schemeClr val="tx1">
                          <a:lumMod val="60000"/>
                          <a:lumOff val="40000"/>
                        </a:schemeClr>
                      </a:solidFill>
                      <a:prstDash val="solid"/>
                      <a:round/>
                      <a:headEnd type="none" w="med" len="med"/>
                      <a:tailEnd type="none" w="med" len="med"/>
                    </a:lnR>
                    <a:lnT w="19050" cap="flat" cmpd="sng" algn="ctr">
                      <a:solidFill>
                        <a:schemeClr val="tx1">
                          <a:lumMod val="60000"/>
                          <a:lumOff val="40000"/>
                        </a:schemeClr>
                      </a:solidFill>
                      <a:prstDash val="solid"/>
                      <a:round/>
                      <a:headEnd type="none" w="med" len="med"/>
                      <a:tailEnd type="none" w="med" len="med"/>
                    </a:lnT>
                    <a:lnB w="19050" cap="flat" cmpd="sng" algn="ctr">
                      <a:solidFill>
                        <a:schemeClr val="tx1">
                          <a:lumMod val="60000"/>
                          <a:lumOff val="40000"/>
                        </a:schemeClr>
                      </a:solidFill>
                      <a:prstDash val="solid"/>
                      <a:round/>
                      <a:headEnd type="none" w="med" len="med"/>
                      <a:tailEnd type="none" w="med" len="med"/>
                    </a:lnB>
                    <a:solidFill>
                      <a:schemeClr val="bg1">
                        <a:lumMod val="95000"/>
                      </a:schemeClr>
                    </a:solidFill>
                  </a:tcPr>
                </a:tc>
              </a:tr>
            </a:tbl>
          </a:graphicData>
        </a:graphic>
      </p:graphicFrame>
      <p:sp>
        <p:nvSpPr>
          <p:cNvPr id="3" name="Rectangle 2"/>
          <p:cNvSpPr/>
          <p:nvPr/>
        </p:nvSpPr>
        <p:spPr>
          <a:xfrm>
            <a:off x="6675335" y="764704"/>
            <a:ext cx="2145139" cy="338554"/>
          </a:xfrm>
          <a:prstGeom prst="rect">
            <a:avLst/>
          </a:prstGeom>
        </p:spPr>
        <p:txBody>
          <a:bodyPr wrap="none">
            <a:spAutoFit/>
          </a:bodyPr>
          <a:lstStyle/>
          <a:p>
            <a:pPr algn="ctr" fontAlgn="b"/>
            <a:r>
              <a:rPr lang="fr-FR" sz="1600" b="1" dirty="0">
                <a:solidFill>
                  <a:schemeClr val="tx1">
                    <a:lumMod val="60000"/>
                    <a:lumOff val="40000"/>
                  </a:schemeClr>
                </a:solidFill>
              </a:rPr>
              <a:t>Dimensions Usuelles</a:t>
            </a:r>
            <a:endParaRPr lang="fr-FR" sz="1600" b="1" dirty="0">
              <a:solidFill>
                <a:schemeClr val="tx1">
                  <a:lumMod val="60000"/>
                  <a:lumOff val="40000"/>
                </a:schemeClr>
              </a:solidFill>
              <a:latin typeface="Calibri" panose="020F0502020204030204" pitchFamily="34" charset="0"/>
            </a:endParaRPr>
          </a:p>
        </p:txBody>
      </p:sp>
      <p:sp>
        <p:nvSpPr>
          <p:cNvPr id="7" name="Rectangle 6"/>
          <p:cNvSpPr/>
          <p:nvPr/>
        </p:nvSpPr>
        <p:spPr>
          <a:xfrm>
            <a:off x="528640" y="1679324"/>
            <a:ext cx="1224136" cy="584775"/>
          </a:xfrm>
          <a:prstGeom prst="rect">
            <a:avLst/>
          </a:prstGeom>
        </p:spPr>
        <p:txBody>
          <a:bodyPr wrap="square">
            <a:spAutoFit/>
          </a:bodyPr>
          <a:lstStyle/>
          <a:p>
            <a:pPr algn="ctr" fontAlgn="b"/>
            <a:r>
              <a:rPr lang="fr-FR" sz="1600" b="1" dirty="0">
                <a:solidFill>
                  <a:schemeClr val="bg1">
                    <a:lumMod val="65000"/>
                  </a:schemeClr>
                </a:solidFill>
              </a:rPr>
              <a:t>Processus métier</a:t>
            </a:r>
            <a:endParaRPr lang="fr-FR" sz="1600" b="1" dirty="0">
              <a:solidFill>
                <a:schemeClr val="bg1">
                  <a:lumMod val="65000"/>
                </a:schemeClr>
              </a:solidFill>
              <a:latin typeface="Calibri" panose="020F0502020204030204" pitchFamily="34" charset="0"/>
            </a:endParaRPr>
          </a:p>
        </p:txBody>
      </p:sp>
      <p:sp>
        <p:nvSpPr>
          <p:cNvPr id="8" name="Rectangle 7"/>
          <p:cNvSpPr/>
          <p:nvPr/>
        </p:nvSpPr>
        <p:spPr>
          <a:xfrm>
            <a:off x="1774492" y="1809618"/>
            <a:ext cx="1523080" cy="338554"/>
          </a:xfrm>
          <a:prstGeom prst="rect">
            <a:avLst/>
          </a:prstGeom>
        </p:spPr>
        <p:txBody>
          <a:bodyPr wrap="square">
            <a:spAutoFit/>
          </a:bodyPr>
          <a:lstStyle/>
          <a:p>
            <a:pPr algn="ctr" fontAlgn="b"/>
            <a:r>
              <a:rPr lang="fr-FR" sz="1600" b="1" dirty="0">
                <a:solidFill>
                  <a:schemeClr val="bg1">
                    <a:lumMod val="65000"/>
                  </a:schemeClr>
                </a:solidFill>
              </a:rPr>
              <a:t>Table de fait</a:t>
            </a:r>
            <a:endParaRPr lang="fr-FR" sz="1600" b="1" dirty="0">
              <a:solidFill>
                <a:schemeClr val="bg1">
                  <a:lumMod val="65000"/>
                </a:schemeClr>
              </a:solidFill>
              <a:latin typeface="Calibri" panose="020F0502020204030204" pitchFamily="34" charset="0"/>
            </a:endParaRPr>
          </a:p>
        </p:txBody>
      </p:sp>
      <p:sp>
        <p:nvSpPr>
          <p:cNvPr id="9" name="Rectangle 8"/>
          <p:cNvSpPr/>
          <p:nvPr/>
        </p:nvSpPr>
        <p:spPr>
          <a:xfrm>
            <a:off x="3319288" y="1809618"/>
            <a:ext cx="1972792" cy="338552"/>
          </a:xfrm>
          <a:prstGeom prst="rect">
            <a:avLst/>
          </a:prstGeom>
        </p:spPr>
        <p:txBody>
          <a:bodyPr wrap="square">
            <a:spAutoFit/>
          </a:bodyPr>
          <a:lstStyle/>
          <a:p>
            <a:pPr algn="ctr" fontAlgn="b"/>
            <a:r>
              <a:rPr lang="fr-FR" sz="1600" b="1" smtClean="0">
                <a:solidFill>
                  <a:schemeClr val="bg1">
                    <a:lumMod val="65000"/>
                  </a:schemeClr>
                </a:solidFill>
              </a:rPr>
              <a:t>Granularité</a:t>
            </a:r>
            <a:endParaRPr lang="fr-FR" sz="1600" b="1" dirty="0">
              <a:solidFill>
                <a:schemeClr val="bg1">
                  <a:lumMod val="65000"/>
                </a:schemeClr>
              </a:solidFill>
              <a:latin typeface="Calibri" panose="020F0502020204030204" pitchFamily="34" charset="0"/>
            </a:endParaRPr>
          </a:p>
        </p:txBody>
      </p:sp>
      <p:sp>
        <p:nvSpPr>
          <p:cNvPr id="10" name="Rectangle 9"/>
          <p:cNvSpPr/>
          <p:nvPr/>
        </p:nvSpPr>
        <p:spPr>
          <a:xfrm>
            <a:off x="5292080" y="1809618"/>
            <a:ext cx="1490452" cy="338552"/>
          </a:xfrm>
          <a:prstGeom prst="rect">
            <a:avLst/>
          </a:prstGeom>
        </p:spPr>
        <p:txBody>
          <a:bodyPr wrap="square">
            <a:spAutoFit/>
          </a:bodyPr>
          <a:lstStyle/>
          <a:p>
            <a:pPr algn="ctr" fontAlgn="b"/>
            <a:r>
              <a:rPr lang="fr-FR" sz="1600" b="1" dirty="0">
                <a:solidFill>
                  <a:schemeClr val="bg1">
                    <a:lumMod val="65000"/>
                  </a:schemeClr>
                </a:solidFill>
              </a:rPr>
              <a:t>Fait</a:t>
            </a:r>
            <a:endParaRPr lang="fr-FR" sz="1600" b="1" dirty="0">
              <a:solidFill>
                <a:schemeClr val="bg1">
                  <a:lumMod val="65000"/>
                </a:schemeClr>
              </a:solidFill>
              <a:latin typeface="Calibri" panose="020F0502020204030204" pitchFamily="34" charset="0"/>
            </a:endParaRPr>
          </a:p>
        </p:txBody>
      </p:sp>
    </p:spTree>
    <p:extLst>
      <p:ext uri="{BB962C8B-B14F-4D97-AF65-F5344CB8AC3E}">
        <p14:creationId xmlns:p14="http://schemas.microsoft.com/office/powerpoint/2010/main" val="8584086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200" dirty="0"/>
              <a:t>Matrice de bus </a:t>
            </a:r>
            <a:r>
              <a:rPr lang="fr-FR" sz="3200" dirty="0" smtClean="0"/>
              <a:t>Détaillée</a:t>
            </a:r>
            <a:endParaRPr lang="fr-FR" sz="3200" dirty="0"/>
          </a:p>
        </p:txBody>
      </p:sp>
      <p:sp>
        <p:nvSpPr>
          <p:cNvPr id="3" name="Content Placeholder 2"/>
          <p:cNvSpPr>
            <a:spLocks noGrp="1"/>
          </p:cNvSpPr>
          <p:nvPr>
            <p:ph idx="1"/>
          </p:nvPr>
        </p:nvSpPr>
        <p:spPr>
          <a:xfrm>
            <a:off x="457200" y="1196752"/>
            <a:ext cx="8229600" cy="3950568"/>
          </a:xfrm>
        </p:spPr>
        <p:txBody>
          <a:bodyPr>
            <a:normAutofit/>
          </a:bodyPr>
          <a:lstStyle/>
          <a:p>
            <a:pPr>
              <a:buClr>
                <a:schemeClr val="tx2"/>
              </a:buClr>
              <a:buSzPct val="100000"/>
              <a:buFont typeface="Wingdings" panose="05000000000000000000" pitchFamily="2" charset="2"/>
              <a:buChar char="§"/>
            </a:pPr>
            <a:r>
              <a:rPr lang="fr-FR" sz="2400" dirty="0">
                <a:solidFill>
                  <a:schemeClr val="bg2">
                    <a:lumMod val="50000"/>
                  </a:schemeClr>
                </a:solidFill>
              </a:rPr>
              <a:t> Aide à identifier les </a:t>
            </a:r>
            <a:r>
              <a:rPr lang="fr-FR" sz="2400" dirty="0" smtClean="0">
                <a:solidFill>
                  <a:schemeClr val="bg2">
                    <a:lumMod val="50000"/>
                  </a:schemeClr>
                </a:solidFill>
              </a:rPr>
              <a:t>Processus Métier </a:t>
            </a:r>
            <a:r>
              <a:rPr lang="fr-FR" sz="2400" dirty="0">
                <a:solidFill>
                  <a:schemeClr val="bg2">
                    <a:lumMod val="50000"/>
                  </a:schemeClr>
                </a:solidFill>
              </a:rPr>
              <a:t>(Lignes)</a:t>
            </a:r>
          </a:p>
          <a:p>
            <a:pPr>
              <a:buClr>
                <a:schemeClr val="tx2"/>
              </a:buClr>
              <a:buSzPct val="100000"/>
              <a:buFont typeface="Wingdings" panose="05000000000000000000" pitchFamily="2" charset="2"/>
              <a:buChar char="§"/>
            </a:pPr>
            <a:r>
              <a:rPr lang="fr-FR" sz="2400" dirty="0">
                <a:solidFill>
                  <a:schemeClr val="bg2">
                    <a:lumMod val="50000"/>
                  </a:schemeClr>
                </a:solidFill>
              </a:rPr>
              <a:t> Aide à identifier les Dimensions Conformes</a:t>
            </a:r>
          </a:p>
          <a:p>
            <a:pPr>
              <a:buClr>
                <a:schemeClr val="tx2"/>
              </a:buClr>
              <a:buSzPct val="100000"/>
              <a:buFont typeface="Wingdings" panose="05000000000000000000" pitchFamily="2" charset="2"/>
              <a:buChar char="§"/>
            </a:pPr>
            <a:r>
              <a:rPr lang="fr-FR" sz="2400" dirty="0" smtClean="0">
                <a:solidFill>
                  <a:schemeClr val="bg2">
                    <a:lumMod val="50000"/>
                  </a:schemeClr>
                </a:solidFill>
              </a:rPr>
              <a:t> Permet </a:t>
            </a:r>
            <a:r>
              <a:rPr lang="fr-FR" sz="2400" dirty="0">
                <a:solidFill>
                  <a:schemeClr val="bg2">
                    <a:lumMod val="50000"/>
                  </a:schemeClr>
                </a:solidFill>
              </a:rPr>
              <a:t>une visualisation rapide de </a:t>
            </a:r>
            <a:r>
              <a:rPr lang="fr-FR" sz="2400" dirty="0" smtClean="0">
                <a:solidFill>
                  <a:schemeClr val="bg2">
                    <a:lumMod val="50000"/>
                  </a:schemeClr>
                </a:solidFill>
              </a:rPr>
              <a:t>leur utilisation</a:t>
            </a:r>
          </a:p>
          <a:p>
            <a:pPr lvl="1">
              <a:buClr>
                <a:schemeClr val="tx2"/>
              </a:buClr>
              <a:buSzPct val="100000"/>
              <a:buFont typeface="Wingdings" panose="05000000000000000000" pitchFamily="2" charset="2"/>
              <a:buChar char="§"/>
            </a:pPr>
            <a:endParaRPr lang="fr-FR" sz="2400" dirty="0">
              <a:solidFill>
                <a:schemeClr val="bg2">
                  <a:lumMod val="50000"/>
                </a:schemeClr>
              </a:solidFill>
            </a:endParaRPr>
          </a:p>
          <a:p>
            <a:pPr>
              <a:buClr>
                <a:schemeClr val="tx2"/>
              </a:buClr>
              <a:buSzPct val="100000"/>
              <a:buFont typeface="Wingdings" panose="05000000000000000000" pitchFamily="2" charset="2"/>
              <a:buChar char="§"/>
            </a:pPr>
            <a:r>
              <a:rPr lang="fr-FR" sz="2400" b="1" dirty="0">
                <a:solidFill>
                  <a:schemeClr val="bg2">
                    <a:lumMod val="50000"/>
                  </a:schemeClr>
                </a:solidFill>
              </a:rPr>
              <a:t> Conséquences : </a:t>
            </a:r>
          </a:p>
          <a:p>
            <a:pPr lvl="1">
              <a:buClr>
                <a:schemeClr val="tx2"/>
              </a:buClr>
              <a:buSzPct val="100000"/>
              <a:buFont typeface="Wingdings" panose="05000000000000000000" pitchFamily="2" charset="2"/>
              <a:buChar char="§"/>
            </a:pPr>
            <a:r>
              <a:rPr lang="fr-FR" sz="2000" dirty="0">
                <a:solidFill>
                  <a:schemeClr val="bg2">
                    <a:lumMod val="50000"/>
                  </a:schemeClr>
                </a:solidFill>
              </a:rPr>
              <a:t> </a:t>
            </a:r>
            <a:r>
              <a:rPr lang="fr-FR" dirty="0" smtClean="0">
                <a:solidFill>
                  <a:schemeClr val="bg2">
                    <a:lumMod val="50000"/>
                  </a:schemeClr>
                </a:solidFill>
              </a:rPr>
              <a:t>Permet </a:t>
            </a:r>
            <a:r>
              <a:rPr lang="fr-FR" dirty="0">
                <a:solidFill>
                  <a:schemeClr val="bg2">
                    <a:lumMod val="50000"/>
                  </a:schemeClr>
                </a:solidFill>
              </a:rPr>
              <a:t>d’identifier les éléments non </a:t>
            </a:r>
            <a:r>
              <a:rPr lang="fr-FR" dirty="0" err="1" smtClean="0">
                <a:solidFill>
                  <a:schemeClr val="bg2">
                    <a:lumMod val="50000"/>
                  </a:schemeClr>
                </a:solidFill>
              </a:rPr>
              <a:t>parallélisables</a:t>
            </a:r>
            <a:endParaRPr lang="fr-FR" dirty="0">
              <a:solidFill>
                <a:schemeClr val="bg2">
                  <a:lumMod val="50000"/>
                </a:schemeClr>
              </a:solidFill>
            </a:endParaRPr>
          </a:p>
          <a:p>
            <a:pPr lvl="1">
              <a:buClr>
                <a:schemeClr val="tx2"/>
              </a:buClr>
              <a:buSzPct val="100000"/>
              <a:buFont typeface="Wingdings" panose="05000000000000000000" pitchFamily="2" charset="2"/>
              <a:buChar char="§"/>
            </a:pPr>
            <a:r>
              <a:rPr lang="fr-FR" dirty="0" smtClean="0">
                <a:solidFill>
                  <a:schemeClr val="bg2">
                    <a:lumMod val="50000"/>
                  </a:schemeClr>
                </a:solidFill>
              </a:rPr>
              <a:t> Evite </a:t>
            </a:r>
            <a:r>
              <a:rPr lang="fr-FR" dirty="0">
                <a:solidFill>
                  <a:schemeClr val="bg2">
                    <a:lumMod val="50000"/>
                  </a:schemeClr>
                </a:solidFill>
              </a:rPr>
              <a:t>le travail en Silo, et permet une plus grande transparence</a:t>
            </a:r>
          </a:p>
        </p:txBody>
      </p:sp>
    </p:spTree>
    <p:extLst>
      <p:ext uri="{BB962C8B-B14F-4D97-AF65-F5344CB8AC3E}">
        <p14:creationId xmlns:p14="http://schemas.microsoft.com/office/powerpoint/2010/main" val="12200728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Use Case n°1 : Agilité décisionnelle</a:t>
            </a:r>
            <a:endParaRPr lang="fr-FR" sz="4400" b="0" cap="none" dirty="0">
              <a:latin typeface="Calibri Light" pitchFamily="34" charset="0"/>
            </a:endParaRPr>
          </a:p>
        </p:txBody>
      </p:sp>
      <p:sp>
        <p:nvSpPr>
          <p:cNvPr id="3" name="Espace réservé du contenu 2"/>
          <p:cNvSpPr>
            <a:spLocks noGrp="1"/>
          </p:cNvSpPr>
          <p:nvPr>
            <p:ph idx="1"/>
          </p:nvPr>
        </p:nvSpPr>
        <p:spPr>
          <a:xfrm>
            <a:off x="457200" y="1268760"/>
            <a:ext cx="8229600" cy="2448272"/>
          </a:xfrm>
        </p:spPr>
        <p:txBody>
          <a:bodyPr/>
          <a:lstStyle/>
          <a:p>
            <a:pPr marL="0" indent="0">
              <a:buNone/>
            </a:pPr>
            <a:r>
              <a:rPr lang="fr-FR" dirty="0" smtClean="0">
                <a:latin typeface="Calibri" pitchFamily="34" charset="0"/>
              </a:rPr>
              <a:t>POC :  Proof of Concept</a:t>
            </a:r>
          </a:p>
          <a:p>
            <a:pPr lvl="1"/>
            <a:r>
              <a:rPr lang="fr-FR" dirty="0">
                <a:latin typeface="Calibri" pitchFamily="34" charset="0"/>
              </a:rPr>
              <a:t>Domaine HSE : </a:t>
            </a:r>
            <a:r>
              <a:rPr lang="fr-FR" dirty="0" err="1">
                <a:latin typeface="Calibri" pitchFamily="34" charset="0"/>
              </a:rPr>
              <a:t>Health</a:t>
            </a:r>
            <a:r>
              <a:rPr lang="fr-FR" dirty="0">
                <a:latin typeface="Calibri" pitchFamily="34" charset="0"/>
              </a:rPr>
              <a:t> / </a:t>
            </a:r>
            <a:r>
              <a:rPr lang="fr-FR" dirty="0" err="1">
                <a:latin typeface="Calibri" pitchFamily="34" charset="0"/>
              </a:rPr>
              <a:t>Safety</a:t>
            </a:r>
            <a:r>
              <a:rPr lang="fr-FR" dirty="0">
                <a:latin typeface="Calibri" pitchFamily="34" charset="0"/>
              </a:rPr>
              <a:t> / </a:t>
            </a:r>
            <a:r>
              <a:rPr lang="fr-FR" dirty="0" err="1">
                <a:latin typeface="Calibri" pitchFamily="34" charset="0"/>
              </a:rPr>
              <a:t>Environment</a:t>
            </a:r>
            <a:endParaRPr lang="fr-FR" dirty="0">
              <a:latin typeface="Calibri" pitchFamily="34" charset="0"/>
            </a:endParaRPr>
          </a:p>
          <a:p>
            <a:pPr lvl="1"/>
            <a:r>
              <a:rPr lang="fr-FR" dirty="0" smtClean="0">
                <a:latin typeface="Calibri" pitchFamily="34" charset="0"/>
              </a:rPr>
              <a:t>Faisabilité technique (Sources IBM Lotus Domino…)</a:t>
            </a:r>
          </a:p>
          <a:p>
            <a:pPr lvl="1"/>
            <a:r>
              <a:rPr lang="fr-FR" dirty="0" smtClean="0">
                <a:latin typeface="Calibri" pitchFamily="34" charset="0"/>
              </a:rPr>
              <a:t>Démonstration technologique (BI Microsoft)</a:t>
            </a:r>
          </a:p>
        </p:txBody>
      </p:sp>
      <p:pic>
        <p:nvPicPr>
          <p:cNvPr id="1026" name="Picture 2" descr="http://www.epmag.com/resources/images/archives/seismic-roundup%20fig%2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48064" y="3632760"/>
            <a:ext cx="3168352" cy="211852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www.offshoreenergytoday.com/wp-content/uploads/2012/06/Lundin-Hires-CGGVeritas-for-North-Sea-Survey-Norway.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3467885"/>
            <a:ext cx="3424155" cy="24482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828222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Proof of Concept : périmètre</a:t>
            </a:r>
            <a:endParaRPr lang="fr-FR" sz="4400" b="0" cap="none" dirty="0">
              <a:latin typeface="Calibri Light" pitchFamily="34" charset="0"/>
            </a:endParaRPr>
          </a:p>
        </p:txBody>
      </p:sp>
      <p:sp>
        <p:nvSpPr>
          <p:cNvPr id="3" name="Espace réservé du contenu 2"/>
          <p:cNvSpPr>
            <a:spLocks noGrp="1"/>
          </p:cNvSpPr>
          <p:nvPr>
            <p:ph idx="1"/>
          </p:nvPr>
        </p:nvSpPr>
        <p:spPr>
          <a:xfrm>
            <a:off x="457200" y="1268761"/>
            <a:ext cx="8229600" cy="3528392"/>
          </a:xfrm>
        </p:spPr>
        <p:txBody>
          <a:bodyPr>
            <a:normAutofit fontScale="85000" lnSpcReduction="20000"/>
          </a:bodyPr>
          <a:lstStyle/>
          <a:p>
            <a:r>
              <a:rPr lang="fr-FR" dirty="0" smtClean="0">
                <a:latin typeface="Calibri" pitchFamily="34" charset="0"/>
              </a:rPr>
              <a:t>Besoin décisionnel</a:t>
            </a:r>
          </a:p>
          <a:p>
            <a:pPr lvl="1"/>
            <a:r>
              <a:rPr lang="fr-FR" dirty="0">
                <a:latin typeface="Calibri" pitchFamily="34" charset="0"/>
              </a:rPr>
              <a:t>Reporting pré-formaté et analyses ad-hoc (Excel)</a:t>
            </a:r>
          </a:p>
          <a:p>
            <a:pPr lvl="1"/>
            <a:r>
              <a:rPr lang="fr-FR" dirty="0" smtClean="0">
                <a:latin typeface="Calibri" pitchFamily="34" charset="0"/>
              </a:rPr>
              <a:t>Données multi-sources, </a:t>
            </a:r>
            <a:r>
              <a:rPr lang="fr-FR" dirty="0">
                <a:latin typeface="Calibri" pitchFamily="34" charset="0"/>
              </a:rPr>
              <a:t>g</a:t>
            </a:r>
            <a:r>
              <a:rPr lang="fr-FR" dirty="0" smtClean="0">
                <a:latin typeface="Calibri" pitchFamily="34" charset="0"/>
              </a:rPr>
              <a:t>estion de la qualité de données</a:t>
            </a:r>
          </a:p>
          <a:p>
            <a:pPr lvl="1"/>
            <a:endParaRPr lang="fr-FR" dirty="0" smtClean="0">
              <a:latin typeface="Calibri" pitchFamily="34" charset="0"/>
            </a:endParaRPr>
          </a:p>
          <a:p>
            <a:r>
              <a:rPr lang="fr-FR" dirty="0" smtClean="0">
                <a:latin typeface="Calibri" pitchFamily="34" charset="0"/>
              </a:rPr>
              <a:t>Fonctionnel</a:t>
            </a:r>
          </a:p>
          <a:p>
            <a:pPr lvl="1"/>
            <a:r>
              <a:rPr lang="fr-FR" dirty="0" smtClean="0">
                <a:latin typeface="Calibri" pitchFamily="34" charset="0"/>
              </a:rPr>
              <a:t>Fréquences d’incidents physiques (blessures et maladies)</a:t>
            </a:r>
          </a:p>
          <a:p>
            <a:pPr lvl="1"/>
            <a:endParaRPr lang="fr-FR" dirty="0" smtClean="0">
              <a:latin typeface="Calibri" pitchFamily="34" charset="0"/>
            </a:endParaRPr>
          </a:p>
          <a:p>
            <a:r>
              <a:rPr lang="fr-FR" dirty="0" smtClean="0">
                <a:latin typeface="Calibri" pitchFamily="34" charset="0"/>
              </a:rPr>
              <a:t>Bac à sable</a:t>
            </a:r>
          </a:p>
          <a:p>
            <a:pPr lvl="1"/>
            <a:r>
              <a:rPr lang="fr-FR" dirty="0" smtClean="0">
                <a:latin typeface="Calibri" pitchFamily="34" charset="0"/>
              </a:rPr>
              <a:t>Extractions de sources choisies en fichiers Excel</a:t>
            </a:r>
          </a:p>
          <a:p>
            <a:pPr lvl="1"/>
            <a:r>
              <a:rPr lang="fr-FR" dirty="0" smtClean="0">
                <a:latin typeface="Calibri" pitchFamily="34" charset="0"/>
              </a:rPr>
              <a:t>Environnement technique:</a:t>
            </a:r>
          </a:p>
          <a:p>
            <a:pPr lvl="1"/>
            <a:endParaRPr lang="fr-FR" dirty="0" smtClean="0">
              <a:latin typeface="Calibri" pitchFamily="34" charset="0"/>
            </a:endParaRPr>
          </a:p>
        </p:txBody>
      </p:sp>
      <p:pic>
        <p:nvPicPr>
          <p:cNvPr id="2050" name="Picture 2" descr="http://blog.iweb.com/en/wp-content/uploads/2010/06/sqlserver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14619" y="4932733"/>
            <a:ext cx="2304256" cy="1441075"/>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http://www.egilia.com/images/logo/microsoft/formation-sharepoint-2010.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89537" y="4943625"/>
            <a:ext cx="2304256" cy="134415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www.i-com.fr/IMG/jpg/Formation_Microsoft_Office_20100.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516216" y="4979216"/>
            <a:ext cx="1191091" cy="13025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29260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1946" y="188640"/>
            <a:ext cx="8229600" cy="922114"/>
          </a:xfrm>
        </p:spPr>
        <p:txBody>
          <a:bodyPr/>
          <a:lstStyle/>
          <a:p>
            <a:r>
              <a:rPr lang="fr-FR" sz="4400" b="0" cap="none" dirty="0" smtClean="0">
                <a:latin typeface="Calibri Light" pitchFamily="34" charset="0"/>
              </a:rPr>
              <a:t>POC : Jour 1</a:t>
            </a:r>
            <a:endParaRPr lang="fr-FR" sz="4400" b="0" cap="none" dirty="0">
              <a:latin typeface="Calibri Light" pitchFamily="34" charset="0"/>
            </a:endParaRPr>
          </a:p>
        </p:txBody>
      </p:sp>
      <p:pic>
        <p:nvPicPr>
          <p:cNvPr id="3074"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089" y="1489257"/>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856" y="1671567"/>
            <a:ext cx="360040" cy="36004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avec flèche 8"/>
          <p:cNvCxnSpPr/>
          <p:nvPr/>
        </p:nvCxnSpPr>
        <p:spPr>
          <a:xfrm>
            <a:off x="910129" y="1876743"/>
            <a:ext cx="1034806" cy="0"/>
          </a:xfrm>
          <a:prstGeom prst="straightConnector1">
            <a:avLst/>
          </a:prstGeom>
          <a:ln w="76200">
            <a:solidFill>
              <a:srgbClr val="558ED5"/>
            </a:solidFill>
            <a:prstDash val="sysDot"/>
            <a:headEnd type="none" w="med" len="med"/>
            <a:tailEnd type="triangle" w="med" len="med"/>
          </a:ln>
        </p:spPr>
        <p:style>
          <a:lnRef idx="3">
            <a:schemeClr val="accent6"/>
          </a:lnRef>
          <a:fillRef idx="0">
            <a:schemeClr val="accent6"/>
          </a:fillRef>
          <a:effectRef idx="2">
            <a:schemeClr val="accent6"/>
          </a:effectRef>
          <a:fontRef idx="minor">
            <a:schemeClr val="tx1"/>
          </a:fontRef>
        </p:style>
      </p:cxnSp>
      <p:pic>
        <p:nvPicPr>
          <p:cNvPr id="6"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643" y="1821677"/>
            <a:ext cx="360040" cy="360040"/>
          </a:xfrm>
          <a:prstGeom prst="rect">
            <a:avLst/>
          </a:prstGeom>
          <a:noFill/>
          <a:extLst>
            <a:ext uri="{909E8E84-426E-40DD-AFC4-6F175D3DCCD1}">
              <a14:hiddenFill xmlns:a14="http://schemas.microsoft.com/office/drawing/2010/main">
                <a:solidFill>
                  <a:srgbClr val="FFFFFF"/>
                </a:solidFill>
              </a14:hiddenFill>
            </a:ext>
          </a:extLst>
        </p:spPr>
      </p:pic>
      <p:sp>
        <p:nvSpPr>
          <p:cNvPr id="18" name="ZoneTexte 17"/>
          <p:cNvSpPr txBox="1"/>
          <p:nvPr/>
        </p:nvSpPr>
        <p:spPr>
          <a:xfrm>
            <a:off x="1763688" y="2204864"/>
            <a:ext cx="917485" cy="461665"/>
          </a:xfrm>
          <a:prstGeom prst="rect">
            <a:avLst/>
          </a:prstGeom>
          <a:noFill/>
        </p:spPr>
        <p:txBody>
          <a:bodyPr wrap="square" rtlCol="0">
            <a:spAutoFit/>
          </a:bodyPr>
          <a:lstStyle/>
          <a:p>
            <a:pPr algn="ctr"/>
            <a:r>
              <a:rPr lang="fr-FR" sz="2400" dirty="0" smtClean="0">
                <a:latin typeface="Calibri Light" pitchFamily="34" charset="0"/>
              </a:rPr>
              <a:t>ODS</a:t>
            </a:r>
            <a:endParaRPr lang="fr-FR" sz="2400" dirty="0">
              <a:latin typeface="Calibri Light" pitchFamily="34" charset="0"/>
            </a:endParaRPr>
          </a:p>
        </p:txBody>
      </p:sp>
      <p:sp>
        <p:nvSpPr>
          <p:cNvPr id="82" name="Organigramme : Disque magnétique 81"/>
          <p:cNvSpPr/>
          <p:nvPr/>
        </p:nvSpPr>
        <p:spPr>
          <a:xfrm>
            <a:off x="2066649" y="1564517"/>
            <a:ext cx="823934" cy="714059"/>
          </a:xfrm>
          <a:prstGeom prst="flowChartMagneticDisk">
            <a:avLst/>
          </a:prstGeom>
          <a:solidFill>
            <a:srgbClr val="558ED5"/>
          </a:solidFill>
          <a:ln>
            <a:solidFill>
              <a:schemeClr val="tx1">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solidFill>
                <a:schemeClr val="dk1"/>
              </a:solidFill>
            </a:endParaRPr>
          </a:p>
        </p:txBody>
      </p:sp>
      <p:sp>
        <p:nvSpPr>
          <p:cNvPr id="31" name="Espace réservé du contenu 2"/>
          <p:cNvSpPr>
            <a:spLocks noGrp="1"/>
          </p:cNvSpPr>
          <p:nvPr>
            <p:ph idx="1"/>
          </p:nvPr>
        </p:nvSpPr>
        <p:spPr>
          <a:xfrm>
            <a:off x="3563888" y="1268760"/>
            <a:ext cx="5122912" cy="4903440"/>
          </a:xfrm>
        </p:spPr>
        <p:txBody>
          <a:bodyPr>
            <a:normAutofit/>
          </a:bodyPr>
          <a:lstStyle/>
          <a:p>
            <a:r>
              <a:rPr lang="fr-FR" sz="2800" dirty="0" smtClean="0">
                <a:latin typeface="Calibri" pitchFamily="34" charset="0"/>
              </a:rPr>
              <a:t>SSIS</a:t>
            </a:r>
          </a:p>
          <a:p>
            <a:pPr lvl="1"/>
            <a:r>
              <a:rPr lang="fr-FR" sz="2000" dirty="0" smtClean="0">
                <a:latin typeface="Calibri" pitchFamily="34" charset="0"/>
              </a:rPr>
              <a:t>Chargement des données en 1:1 en base</a:t>
            </a:r>
          </a:p>
          <a:p>
            <a:pPr lvl="1"/>
            <a:r>
              <a:rPr lang="fr-FR" sz="2000" dirty="0" smtClean="0">
                <a:latin typeface="Calibri" pitchFamily="34" charset="0"/>
              </a:rPr>
              <a:t>Data </a:t>
            </a:r>
            <a:r>
              <a:rPr lang="fr-FR" sz="2000" dirty="0" err="1" smtClean="0">
                <a:latin typeface="Calibri" pitchFamily="34" charset="0"/>
              </a:rPr>
              <a:t>Profiling</a:t>
            </a:r>
            <a:endParaRPr lang="fr-FR" sz="2000" dirty="0" smtClean="0">
              <a:latin typeface="Calibri" pitchFamily="34" charset="0"/>
            </a:endParaRPr>
          </a:p>
          <a:p>
            <a:pPr lvl="2"/>
            <a:r>
              <a:rPr lang="fr-FR" sz="1800" dirty="0" smtClean="0">
                <a:latin typeface="Calibri" pitchFamily="34" charset="0"/>
              </a:rPr>
              <a:t>Manuel (SQL / Excel…)</a:t>
            </a:r>
          </a:p>
          <a:p>
            <a:pPr lvl="2"/>
            <a:r>
              <a:rPr lang="fr-FR" sz="1800" dirty="0" smtClean="0">
                <a:latin typeface="Calibri" pitchFamily="34" charset="0"/>
              </a:rPr>
              <a:t>SSIS</a:t>
            </a:r>
          </a:p>
          <a:p>
            <a:pPr lvl="1"/>
            <a:r>
              <a:rPr lang="fr-FR" sz="2000" dirty="0" smtClean="0">
                <a:latin typeface="Calibri" pitchFamily="34" charset="0"/>
              </a:rPr>
              <a:t>Data </a:t>
            </a:r>
            <a:r>
              <a:rPr lang="fr-FR" sz="2000" dirty="0" err="1" smtClean="0">
                <a:latin typeface="Calibri" pitchFamily="34" charset="0"/>
              </a:rPr>
              <a:t>Cleaning</a:t>
            </a:r>
            <a:endParaRPr lang="fr-FR" sz="2000" dirty="0" smtClean="0">
              <a:latin typeface="Calibri" pitchFamily="34" charset="0"/>
            </a:endParaRPr>
          </a:p>
          <a:p>
            <a:pPr lvl="2"/>
            <a:r>
              <a:rPr lang="fr-FR" sz="1800" dirty="0" smtClean="0">
                <a:latin typeface="Calibri" pitchFamily="34" charset="0"/>
              </a:rPr>
              <a:t>1</a:t>
            </a:r>
            <a:r>
              <a:rPr lang="fr-FR" sz="1800" baseline="30000" dirty="0" smtClean="0">
                <a:latin typeface="Calibri" pitchFamily="34" charset="0"/>
              </a:rPr>
              <a:t>ères</a:t>
            </a:r>
            <a:r>
              <a:rPr lang="fr-FR" sz="1800" dirty="0" smtClean="0">
                <a:latin typeface="Calibri" pitchFamily="34" charset="0"/>
              </a:rPr>
              <a:t> règles de gestion</a:t>
            </a:r>
          </a:p>
          <a:p>
            <a:pPr lvl="2"/>
            <a:r>
              <a:rPr lang="fr-FR" sz="1800" dirty="0" smtClean="0">
                <a:latin typeface="Calibri" pitchFamily="34" charset="0"/>
              </a:rPr>
              <a:t>Quelques tables de transcodage</a:t>
            </a:r>
            <a:endParaRPr lang="fr-FR" sz="1800" dirty="0">
              <a:latin typeface="Calibri" pitchFamily="34" charset="0"/>
            </a:endParaRPr>
          </a:p>
        </p:txBody>
      </p:sp>
      <p:graphicFrame>
        <p:nvGraphicFramePr>
          <p:cNvPr id="3" name="Tableau 2"/>
          <p:cNvGraphicFramePr>
            <a:graphicFrameLocks noGrp="1"/>
          </p:cNvGraphicFramePr>
          <p:nvPr>
            <p:extLst>
              <p:ext uri="{D42A27DB-BD31-4B8C-83A1-F6EECF244321}">
                <p14:modId xmlns:p14="http://schemas.microsoft.com/office/powerpoint/2010/main" val="2793619384"/>
              </p:ext>
            </p:extLst>
          </p:nvPr>
        </p:nvGraphicFramePr>
        <p:xfrm>
          <a:off x="4716016" y="4365104"/>
          <a:ext cx="4032448" cy="1854200"/>
        </p:xfrm>
        <a:graphic>
          <a:graphicData uri="http://schemas.openxmlformats.org/drawingml/2006/table">
            <a:tbl>
              <a:tblPr firstRow="1" bandRow="1">
                <a:tableStyleId>{073A0DAA-6AF3-43AB-8588-CEC1D06C72B9}</a:tableStyleId>
              </a:tblPr>
              <a:tblGrid>
                <a:gridCol w="1008112"/>
                <a:gridCol w="864096"/>
                <a:gridCol w="1152128"/>
                <a:gridCol w="1008112"/>
              </a:tblGrid>
              <a:tr h="370840">
                <a:tc>
                  <a:txBody>
                    <a:bodyPr/>
                    <a:lstStyle/>
                    <a:p>
                      <a:r>
                        <a:rPr lang="fr-FR" sz="1400" dirty="0" smtClean="0"/>
                        <a:t>Id</a:t>
                      </a:r>
                      <a:endParaRPr lang="fr-FR" sz="1400" dirty="0"/>
                    </a:p>
                  </a:txBody>
                  <a:tcPr/>
                </a:tc>
                <a:tc>
                  <a:txBody>
                    <a:bodyPr/>
                    <a:lstStyle/>
                    <a:p>
                      <a:r>
                        <a:rPr lang="fr-FR" sz="1400" dirty="0" smtClean="0"/>
                        <a:t>Source</a:t>
                      </a:r>
                      <a:endParaRPr lang="fr-FR" sz="1400" dirty="0"/>
                    </a:p>
                  </a:txBody>
                  <a:tcPr/>
                </a:tc>
                <a:tc>
                  <a:txBody>
                    <a:bodyPr/>
                    <a:lstStyle/>
                    <a:p>
                      <a:r>
                        <a:rPr lang="fr-FR" sz="1400" dirty="0" smtClean="0"/>
                        <a:t>In</a:t>
                      </a:r>
                      <a:endParaRPr lang="fr-FR" sz="1400" dirty="0"/>
                    </a:p>
                  </a:txBody>
                  <a:tcPr/>
                </a:tc>
                <a:tc>
                  <a:txBody>
                    <a:bodyPr/>
                    <a:lstStyle/>
                    <a:p>
                      <a:r>
                        <a:rPr lang="fr-FR" sz="1400" dirty="0" smtClean="0"/>
                        <a:t>Out</a:t>
                      </a:r>
                      <a:endParaRPr lang="fr-FR" sz="1400" dirty="0"/>
                    </a:p>
                  </a:txBody>
                  <a:tcPr/>
                </a:tc>
              </a:tr>
              <a:tr h="370840">
                <a:tc>
                  <a:txBody>
                    <a:bodyPr/>
                    <a:lstStyle/>
                    <a:p>
                      <a:r>
                        <a:rPr lang="fr-FR" sz="1400" dirty="0" smtClean="0"/>
                        <a:t>1</a:t>
                      </a:r>
                      <a:endParaRPr lang="fr-FR" sz="1400" dirty="0"/>
                    </a:p>
                  </a:txBody>
                  <a:tcPr/>
                </a:tc>
                <a:tc>
                  <a:txBody>
                    <a:bodyPr/>
                    <a:lstStyle/>
                    <a:p>
                      <a:r>
                        <a:rPr lang="fr-FR" sz="1400" dirty="0" smtClean="0"/>
                        <a:t>A</a:t>
                      </a:r>
                      <a:endParaRPr lang="fr-FR" sz="1400" dirty="0"/>
                    </a:p>
                  </a:txBody>
                  <a:tcPr/>
                </a:tc>
                <a:tc>
                  <a:txBody>
                    <a:bodyPr/>
                    <a:lstStyle/>
                    <a:p>
                      <a:r>
                        <a:rPr lang="fr-FR" sz="1400" dirty="0" smtClean="0"/>
                        <a:t>Total</a:t>
                      </a:r>
                      <a:endParaRPr lang="fr-FR" sz="1400" dirty="0"/>
                    </a:p>
                  </a:txBody>
                  <a:tcPr/>
                </a:tc>
                <a:tc>
                  <a:txBody>
                    <a:bodyPr/>
                    <a:lstStyle/>
                    <a:p>
                      <a:r>
                        <a:rPr lang="fr-FR" sz="1400" dirty="0" smtClean="0"/>
                        <a:t>Total</a:t>
                      </a:r>
                      <a:endParaRPr lang="fr-FR" sz="1400" dirty="0"/>
                    </a:p>
                  </a:txBody>
                  <a:tcPr/>
                </a:tc>
              </a:tr>
              <a:tr h="370840">
                <a:tc>
                  <a:txBody>
                    <a:bodyPr/>
                    <a:lstStyle/>
                    <a:p>
                      <a:r>
                        <a:rPr lang="fr-FR" sz="1400" dirty="0" smtClean="0"/>
                        <a:t>2</a:t>
                      </a:r>
                      <a:endParaRPr lang="fr-FR" sz="1400" dirty="0"/>
                    </a:p>
                  </a:txBody>
                  <a:tcPr/>
                </a:tc>
                <a:tc>
                  <a:txBody>
                    <a:bodyPr/>
                    <a:lstStyle/>
                    <a:p>
                      <a:r>
                        <a:rPr lang="fr-FR" sz="1400" dirty="0" smtClean="0"/>
                        <a:t>A</a:t>
                      </a:r>
                      <a:endParaRPr lang="fr-FR" sz="1400" dirty="0"/>
                    </a:p>
                  </a:txBody>
                  <a:tcPr/>
                </a:tc>
                <a:tc>
                  <a:txBody>
                    <a:bodyPr/>
                    <a:lstStyle/>
                    <a:p>
                      <a:r>
                        <a:rPr lang="fr-FR" sz="1400" dirty="0" smtClean="0"/>
                        <a:t>Total Corp.</a:t>
                      </a:r>
                      <a:endParaRPr lang="fr-FR" sz="1400" dirty="0"/>
                    </a:p>
                  </a:txBody>
                  <a:tcPr/>
                </a:tc>
                <a:tc>
                  <a:txBody>
                    <a:bodyPr/>
                    <a:lstStyle/>
                    <a:p>
                      <a:r>
                        <a:rPr lang="fr-FR" sz="1400" dirty="0" smtClean="0"/>
                        <a:t>Total</a:t>
                      </a:r>
                      <a:endParaRPr lang="fr-FR" sz="1400" dirty="0"/>
                    </a:p>
                  </a:txBody>
                  <a:tcPr/>
                </a:tc>
              </a:tr>
              <a:tr h="370840">
                <a:tc>
                  <a:txBody>
                    <a:bodyPr/>
                    <a:lstStyle/>
                    <a:p>
                      <a:r>
                        <a:rPr lang="fr-FR" sz="1400" dirty="0" smtClean="0"/>
                        <a:t>3</a:t>
                      </a:r>
                      <a:endParaRPr lang="fr-FR" sz="1400" dirty="0"/>
                    </a:p>
                  </a:txBody>
                  <a:tcPr/>
                </a:tc>
                <a:tc>
                  <a:txBody>
                    <a:bodyPr/>
                    <a:lstStyle/>
                    <a:p>
                      <a:r>
                        <a:rPr lang="fr-FR" sz="1400" dirty="0" smtClean="0"/>
                        <a:t>A</a:t>
                      </a:r>
                      <a:endParaRPr lang="fr-FR" sz="1400" dirty="0"/>
                    </a:p>
                  </a:txBody>
                  <a:tcPr/>
                </a:tc>
                <a:tc>
                  <a:txBody>
                    <a:bodyPr/>
                    <a:lstStyle/>
                    <a:p>
                      <a:r>
                        <a:rPr lang="fr-FR" sz="1400" dirty="0" smtClean="0"/>
                        <a:t>TOTAL</a:t>
                      </a:r>
                      <a:endParaRPr lang="fr-FR" sz="1400" dirty="0"/>
                    </a:p>
                  </a:txBody>
                  <a:tcPr/>
                </a:tc>
                <a:tc>
                  <a:txBody>
                    <a:bodyPr/>
                    <a:lstStyle/>
                    <a:p>
                      <a:r>
                        <a:rPr lang="fr-FR" sz="1400" dirty="0" smtClean="0"/>
                        <a:t>Total</a:t>
                      </a:r>
                      <a:endParaRPr lang="fr-FR" sz="1400" dirty="0"/>
                    </a:p>
                  </a:txBody>
                  <a:tcPr/>
                </a:tc>
              </a:tr>
              <a:tr h="370840">
                <a:tc>
                  <a:txBody>
                    <a:bodyPr/>
                    <a:lstStyle/>
                    <a:p>
                      <a:r>
                        <a:rPr lang="fr-FR" sz="1400" dirty="0" smtClean="0"/>
                        <a:t>…</a:t>
                      </a:r>
                      <a:endParaRPr lang="fr-FR" sz="1400" dirty="0"/>
                    </a:p>
                  </a:txBody>
                  <a:tcPr/>
                </a:tc>
                <a:tc>
                  <a:txBody>
                    <a:bodyPr/>
                    <a:lstStyle/>
                    <a:p>
                      <a:r>
                        <a:rPr lang="fr-FR" sz="1400" dirty="0" smtClean="0"/>
                        <a:t>…</a:t>
                      </a:r>
                      <a:endParaRPr lang="fr-FR" sz="1400" dirty="0"/>
                    </a:p>
                  </a:txBody>
                  <a:tcPr/>
                </a:tc>
                <a:tc>
                  <a:txBody>
                    <a:bodyPr/>
                    <a:lstStyle/>
                    <a:p>
                      <a:r>
                        <a:rPr lang="fr-FR" sz="1400" dirty="0" smtClean="0"/>
                        <a:t>…</a:t>
                      </a:r>
                      <a:endParaRPr lang="fr-FR" sz="1400" dirty="0"/>
                    </a:p>
                  </a:txBody>
                  <a:tcPr/>
                </a:tc>
                <a:tc>
                  <a:txBody>
                    <a:bodyPr/>
                    <a:lstStyle/>
                    <a:p>
                      <a:r>
                        <a:rPr lang="fr-FR" sz="1400" dirty="0" smtClean="0"/>
                        <a:t>…</a:t>
                      </a:r>
                      <a:endParaRPr lang="fr-FR" sz="1400" dirty="0"/>
                    </a:p>
                  </a:txBody>
                  <a:tcPr/>
                </a:tc>
              </a:tr>
            </a:tbl>
          </a:graphicData>
        </a:graphic>
      </p:graphicFrame>
      <p:sp>
        <p:nvSpPr>
          <p:cNvPr id="34" name="Rectangle à coins arrondis 33"/>
          <p:cNvSpPr/>
          <p:nvPr/>
        </p:nvSpPr>
        <p:spPr>
          <a:xfrm>
            <a:off x="2555776" y="2128217"/>
            <a:ext cx="511914" cy="288032"/>
          </a:xfrm>
          <a:prstGeom prst="roundRect">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200" dirty="0" smtClean="0">
                <a:latin typeface="Calibri Light" pitchFamily="34" charset="0"/>
              </a:rPr>
              <a:t>TRA</a:t>
            </a:r>
            <a:endParaRPr lang="fr-FR" sz="1200" dirty="0">
              <a:latin typeface="Calibri Light" pitchFamily="34" charset="0"/>
            </a:endParaRPr>
          </a:p>
        </p:txBody>
      </p:sp>
      <p:pic>
        <p:nvPicPr>
          <p:cNvPr id="9218" name="Picture 2" descr="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46097" y="2492896"/>
            <a:ext cx="1224136" cy="6292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29604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Florian Eiden</a:t>
            </a:r>
            <a:endParaRPr lang="fr-FR" sz="4400" b="0" cap="none" dirty="0">
              <a:latin typeface="Calibri Light" pitchFamily="34" charset="0"/>
            </a:endParaRPr>
          </a:p>
        </p:txBody>
      </p:sp>
      <p:pic>
        <p:nvPicPr>
          <p:cNvPr id="5" name="Picture 2" descr="http://jss2012.fr/files/2012/10/eide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76256" y="1412776"/>
            <a:ext cx="1719064" cy="137525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3316" name="Picture 4" descr="http://www.bios-group.com/images/customBios/logo_bios.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7470" y="4404027"/>
            <a:ext cx="1730234" cy="733150"/>
          </a:xfrm>
          <a:prstGeom prst="rect">
            <a:avLst/>
          </a:prstGeom>
          <a:noFill/>
          <a:extLst>
            <a:ext uri="{909E8E84-426E-40DD-AFC4-6F175D3DCCD1}">
              <a14:hiddenFill xmlns:a14="http://schemas.microsoft.com/office/drawing/2010/main">
                <a:solidFill>
                  <a:srgbClr val="FFFFFF"/>
                </a:solidFill>
              </a14:hiddenFill>
            </a:ext>
          </a:extLst>
        </p:spPr>
      </p:pic>
      <p:sp>
        <p:nvSpPr>
          <p:cNvPr id="9" name="Content Placeholder 2"/>
          <p:cNvSpPr txBox="1">
            <a:spLocks/>
          </p:cNvSpPr>
          <p:nvPr/>
        </p:nvSpPr>
        <p:spPr>
          <a:xfrm>
            <a:off x="304800" y="1525298"/>
            <a:ext cx="7632848" cy="1975710"/>
          </a:xfrm>
          <a:prstGeom prst="rect">
            <a:avLst/>
          </a:prstGeom>
        </p:spPr>
        <p:txBody>
          <a:bodyPr vert="horz" lIns="68598" tIns="34299" rIns="68598" bIns="34299" rtlCol="0">
            <a:noAutofit/>
          </a:bodyPr>
          <a:lstStyle>
            <a:lvl1pPr marL="342900" indent="-342900" algn="l" defTabSz="457200" rtl="0" eaLnBrk="1" latinLnBrk="0" hangingPunct="1">
              <a:spcBef>
                <a:spcPct val="20000"/>
              </a:spcBef>
              <a:spcAft>
                <a:spcPts val="60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Clr>
                <a:schemeClr val="tx2"/>
              </a:buClr>
              <a:buSzPct val="100000"/>
              <a:buFont typeface="Wingdings" panose="05000000000000000000" pitchFamily="2" charset="2"/>
              <a:buChar char="§"/>
            </a:pPr>
            <a:r>
              <a:rPr lang="fr-FR" sz="2200" b="1" dirty="0" smtClean="0">
                <a:solidFill>
                  <a:schemeClr val="bg2">
                    <a:lumMod val="50000"/>
                  </a:schemeClr>
                </a:solidFill>
              </a:rPr>
              <a:t>Expérience </a:t>
            </a:r>
            <a:r>
              <a:rPr lang="fr-FR" sz="2200" b="1" dirty="0">
                <a:solidFill>
                  <a:schemeClr val="bg2">
                    <a:lumMod val="50000"/>
                  </a:schemeClr>
                </a:solidFill>
              </a:rPr>
              <a:t>en Microsoft B.I. :  </a:t>
            </a:r>
            <a:r>
              <a:rPr lang="fr-FR" sz="2200" dirty="0">
                <a:solidFill>
                  <a:schemeClr val="bg2">
                    <a:lumMod val="50000"/>
                  </a:schemeClr>
                </a:solidFill>
              </a:rPr>
              <a:t>6</a:t>
            </a:r>
            <a:r>
              <a:rPr lang="fr-FR" sz="2200" dirty="0" smtClean="0">
                <a:solidFill>
                  <a:schemeClr val="bg2">
                    <a:lumMod val="50000"/>
                  </a:schemeClr>
                </a:solidFill>
              </a:rPr>
              <a:t> Ans</a:t>
            </a:r>
          </a:p>
          <a:p>
            <a:pPr>
              <a:buClr>
                <a:schemeClr val="tx2"/>
              </a:buClr>
              <a:buSzPct val="100000"/>
              <a:buFont typeface="Wingdings" panose="05000000000000000000" pitchFamily="2" charset="2"/>
              <a:buChar char="§"/>
            </a:pPr>
            <a:r>
              <a:rPr lang="fr-FR" sz="2200" b="1" dirty="0" smtClean="0">
                <a:solidFill>
                  <a:schemeClr val="bg2">
                    <a:lumMod val="50000"/>
                  </a:schemeClr>
                </a:solidFill>
              </a:rPr>
              <a:t>Site / Blog : </a:t>
            </a:r>
            <a:r>
              <a:rPr lang="fr-FR" sz="2200" dirty="0" smtClean="0">
                <a:solidFill>
                  <a:schemeClr val="bg2">
                    <a:lumMod val="50000"/>
                  </a:schemeClr>
                </a:solidFill>
                <a:hlinkClick r:id="rId5"/>
              </a:rPr>
              <a:t>www.fleid.fr</a:t>
            </a:r>
            <a:r>
              <a:rPr lang="fr-FR" sz="2200" dirty="0" smtClean="0">
                <a:solidFill>
                  <a:schemeClr val="bg2">
                    <a:lumMod val="50000"/>
                  </a:schemeClr>
                </a:solidFill>
              </a:rPr>
              <a:t> </a:t>
            </a:r>
            <a:endParaRPr lang="fr-FR" sz="2200" dirty="0">
              <a:solidFill>
                <a:schemeClr val="bg2">
                  <a:lumMod val="50000"/>
                </a:schemeClr>
              </a:solidFill>
            </a:endParaRPr>
          </a:p>
          <a:p>
            <a:pPr>
              <a:buClr>
                <a:schemeClr val="tx2"/>
              </a:buClr>
              <a:buSzPct val="100000"/>
              <a:buFont typeface="Wingdings" panose="05000000000000000000" pitchFamily="2" charset="2"/>
              <a:buChar char="§"/>
            </a:pPr>
            <a:r>
              <a:rPr lang="fr-FR" sz="2200" b="1" dirty="0" err="1">
                <a:solidFill>
                  <a:schemeClr val="bg2">
                    <a:lumMod val="50000"/>
                  </a:schemeClr>
                </a:solidFill>
              </a:rPr>
              <a:t>Twitter</a:t>
            </a:r>
            <a:r>
              <a:rPr lang="fr-FR" sz="2200" b="1" dirty="0">
                <a:solidFill>
                  <a:schemeClr val="bg2">
                    <a:lumMod val="50000"/>
                  </a:schemeClr>
                </a:solidFill>
              </a:rPr>
              <a:t>: </a:t>
            </a:r>
            <a:r>
              <a:rPr lang="fr-FR" sz="2200" dirty="0" smtClean="0">
                <a:solidFill>
                  <a:schemeClr val="bg2">
                    <a:lumMod val="50000"/>
                  </a:schemeClr>
                </a:solidFill>
              </a:rPr>
              <a:t>@</a:t>
            </a:r>
            <a:r>
              <a:rPr lang="fr-FR" sz="2200" dirty="0" err="1" smtClean="0">
                <a:solidFill>
                  <a:schemeClr val="bg2">
                    <a:lumMod val="50000"/>
                  </a:schemeClr>
                </a:solidFill>
              </a:rPr>
              <a:t>Fleid_Bi</a:t>
            </a:r>
            <a:endParaRPr lang="fr-FR" sz="2200" dirty="0" smtClean="0">
              <a:solidFill>
                <a:schemeClr val="bg2">
                  <a:lumMod val="50000"/>
                </a:schemeClr>
              </a:solidFill>
            </a:endParaRPr>
          </a:p>
          <a:p>
            <a:pPr>
              <a:buClr>
                <a:schemeClr val="tx2"/>
              </a:buClr>
              <a:buSzPct val="100000"/>
              <a:buFont typeface="Wingdings" panose="05000000000000000000" pitchFamily="2" charset="2"/>
              <a:buChar char="§"/>
            </a:pPr>
            <a:r>
              <a:rPr lang="fr-FR" sz="2200" b="1" dirty="0">
                <a:solidFill>
                  <a:schemeClr val="bg2">
                    <a:lumMod val="50000"/>
                  </a:schemeClr>
                </a:solidFill>
              </a:rPr>
              <a:t>Mail: </a:t>
            </a:r>
            <a:r>
              <a:rPr lang="fr-FR" sz="2200" dirty="0" smtClean="0">
                <a:solidFill>
                  <a:schemeClr val="bg2">
                    <a:lumMod val="50000"/>
                  </a:schemeClr>
                </a:solidFill>
                <a:hlinkClick r:id="rId6"/>
              </a:rPr>
              <a:t>feiden@bios-group.com</a:t>
            </a:r>
            <a:r>
              <a:rPr lang="fr-FR" sz="2200" dirty="0" smtClean="0">
                <a:solidFill>
                  <a:schemeClr val="bg2">
                    <a:lumMod val="50000"/>
                  </a:schemeClr>
                </a:solidFill>
              </a:rPr>
              <a:t> </a:t>
            </a:r>
            <a:endParaRPr lang="fr-FR" sz="2200" dirty="0">
              <a:solidFill>
                <a:schemeClr val="bg2">
                  <a:lumMod val="50000"/>
                </a:schemeClr>
              </a:solidFill>
            </a:endParaRPr>
          </a:p>
        </p:txBody>
      </p:sp>
      <p:cxnSp>
        <p:nvCxnSpPr>
          <p:cNvPr id="10" name="Straight Connector 58"/>
          <p:cNvCxnSpPr/>
          <p:nvPr/>
        </p:nvCxnSpPr>
        <p:spPr>
          <a:xfrm>
            <a:off x="304800" y="3737521"/>
            <a:ext cx="8686800" cy="0"/>
          </a:xfrm>
          <a:prstGeom prst="line">
            <a:avLst/>
          </a:prstGeom>
          <a:ln w="3492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1" name="Content Placeholder 2"/>
          <p:cNvSpPr txBox="1">
            <a:spLocks/>
          </p:cNvSpPr>
          <p:nvPr/>
        </p:nvSpPr>
        <p:spPr>
          <a:xfrm>
            <a:off x="2339752" y="3933531"/>
            <a:ext cx="6651848" cy="2407293"/>
          </a:xfrm>
          <a:prstGeom prst="rect">
            <a:avLst/>
          </a:prstGeom>
        </p:spPr>
        <p:txBody>
          <a:bodyPr vert="horz" lIns="68598" tIns="34299" rIns="68598" bIns="34299" rtlCol="0">
            <a:noAutofit/>
          </a:bodyPr>
          <a:lstStyle>
            <a:lvl1pPr marL="342900" indent="-342900" algn="l" defTabSz="457200" rtl="0" eaLnBrk="1" latinLnBrk="0" hangingPunct="1">
              <a:spcBef>
                <a:spcPct val="20000"/>
              </a:spcBef>
              <a:spcAft>
                <a:spcPts val="60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buClr>
                <a:schemeClr val="tx2"/>
              </a:buClr>
              <a:buSzPct val="100000"/>
              <a:buNone/>
            </a:pPr>
            <a:r>
              <a:rPr lang="fr-FR" sz="2200" b="1" dirty="0" smtClean="0">
                <a:solidFill>
                  <a:schemeClr val="bg2">
                    <a:lumMod val="50000"/>
                  </a:schemeClr>
                </a:solidFill>
              </a:rPr>
              <a:t>Spécialisé en Décisionnel, Partenariat</a:t>
            </a:r>
            <a:r>
              <a:rPr lang="fr-FR" sz="2200" b="1" dirty="0" smtClean="0">
                <a:solidFill>
                  <a:srgbClr val="FF0000"/>
                </a:solidFill>
              </a:rPr>
              <a:t>s</a:t>
            </a:r>
            <a:r>
              <a:rPr lang="fr-FR" sz="2200" b="1" dirty="0" smtClean="0">
                <a:solidFill>
                  <a:schemeClr val="bg2">
                    <a:lumMod val="50000"/>
                  </a:schemeClr>
                </a:solidFill>
              </a:rPr>
              <a:t> Editeur</a:t>
            </a:r>
            <a:r>
              <a:rPr lang="fr-FR" sz="2200" b="1" dirty="0" smtClean="0">
                <a:solidFill>
                  <a:srgbClr val="FF0000"/>
                </a:solidFill>
              </a:rPr>
              <a:t>s</a:t>
            </a:r>
            <a:endParaRPr lang="fr-FR" sz="2200" b="1" dirty="0">
              <a:solidFill>
                <a:srgbClr val="FF0000"/>
              </a:solidFill>
            </a:endParaRPr>
          </a:p>
          <a:p>
            <a:pPr>
              <a:buClr>
                <a:schemeClr val="tx2"/>
              </a:buClr>
              <a:buSzPct val="100000"/>
              <a:buFont typeface="Wingdings" panose="05000000000000000000" pitchFamily="2" charset="2"/>
              <a:buChar char="§"/>
            </a:pPr>
            <a:r>
              <a:rPr lang="fr-FR" sz="2200" dirty="0" smtClean="0">
                <a:solidFill>
                  <a:schemeClr val="bg2">
                    <a:lumMod val="50000"/>
                  </a:schemeClr>
                </a:solidFill>
              </a:rPr>
              <a:t>Pôle Microsoft – </a:t>
            </a:r>
            <a:r>
              <a:rPr lang="fr-FR" sz="2200" b="1" dirty="0" smtClean="0">
                <a:solidFill>
                  <a:schemeClr val="bg2">
                    <a:lumMod val="50000"/>
                  </a:schemeClr>
                </a:solidFill>
              </a:rPr>
              <a:t>Gold Partner </a:t>
            </a:r>
            <a:endParaRPr lang="fr-FR" sz="2200" b="1" dirty="0">
              <a:solidFill>
                <a:schemeClr val="bg2">
                  <a:lumMod val="50000"/>
                </a:schemeClr>
              </a:solidFill>
            </a:endParaRPr>
          </a:p>
          <a:p>
            <a:pPr>
              <a:buClr>
                <a:schemeClr val="tx2"/>
              </a:buClr>
              <a:buSzPct val="100000"/>
              <a:buFont typeface="Wingdings" panose="05000000000000000000" pitchFamily="2" charset="2"/>
              <a:buChar char="§"/>
            </a:pPr>
            <a:r>
              <a:rPr lang="fr-FR" sz="2200" dirty="0" err="1" smtClean="0">
                <a:solidFill>
                  <a:schemeClr val="bg2">
                    <a:lumMod val="50000"/>
                  </a:schemeClr>
                </a:solidFill>
              </a:rPr>
              <a:t>DataViz</a:t>
            </a:r>
            <a:r>
              <a:rPr lang="fr-FR" sz="2200" dirty="0" smtClean="0">
                <a:solidFill>
                  <a:schemeClr val="bg2">
                    <a:lumMod val="50000"/>
                  </a:schemeClr>
                </a:solidFill>
              </a:rPr>
              <a:t> : </a:t>
            </a:r>
            <a:r>
              <a:rPr lang="fr-FR" sz="2200" dirty="0" err="1" smtClean="0">
                <a:solidFill>
                  <a:schemeClr val="bg2">
                    <a:lumMod val="50000"/>
                  </a:schemeClr>
                </a:solidFill>
              </a:rPr>
              <a:t>QlikTeck</a:t>
            </a:r>
            <a:r>
              <a:rPr lang="fr-FR" sz="2200" dirty="0" smtClean="0">
                <a:solidFill>
                  <a:schemeClr val="bg2">
                    <a:lumMod val="50000"/>
                  </a:schemeClr>
                </a:solidFill>
              </a:rPr>
              <a:t> et Tableau Software</a:t>
            </a:r>
          </a:p>
          <a:p>
            <a:pPr>
              <a:buClr>
                <a:schemeClr val="tx2"/>
              </a:buClr>
              <a:buSzPct val="100000"/>
              <a:buFont typeface="Wingdings" panose="05000000000000000000" pitchFamily="2" charset="2"/>
              <a:buChar char="§"/>
            </a:pPr>
            <a:r>
              <a:rPr lang="fr-FR" sz="2200" dirty="0" smtClean="0">
                <a:solidFill>
                  <a:schemeClr val="bg2">
                    <a:lumMod val="50000"/>
                  </a:schemeClr>
                </a:solidFill>
              </a:rPr>
              <a:t>IBM / </a:t>
            </a:r>
            <a:r>
              <a:rPr lang="fr-FR" sz="2200" dirty="0" err="1" smtClean="0">
                <a:solidFill>
                  <a:schemeClr val="bg2">
                    <a:lumMod val="50000"/>
                  </a:schemeClr>
                </a:solidFill>
              </a:rPr>
              <a:t>Cognos</a:t>
            </a:r>
            <a:r>
              <a:rPr lang="fr-FR" sz="2200" dirty="0" smtClean="0">
                <a:solidFill>
                  <a:schemeClr val="bg2">
                    <a:lumMod val="50000"/>
                  </a:schemeClr>
                </a:solidFill>
              </a:rPr>
              <a:t> – TM1</a:t>
            </a:r>
            <a:endParaRPr lang="fr-FR" sz="2200" dirty="0">
              <a:solidFill>
                <a:schemeClr val="bg2">
                  <a:lumMod val="50000"/>
                </a:schemeClr>
              </a:solidFill>
            </a:endParaRPr>
          </a:p>
          <a:p>
            <a:pPr>
              <a:buClr>
                <a:schemeClr val="tx2"/>
              </a:buClr>
              <a:buSzPct val="100000"/>
              <a:buFont typeface="Wingdings" panose="05000000000000000000" pitchFamily="2" charset="2"/>
              <a:buChar char="§"/>
            </a:pPr>
            <a:r>
              <a:rPr lang="fr-FR" sz="2200" dirty="0" smtClean="0">
                <a:solidFill>
                  <a:schemeClr val="bg2">
                    <a:lumMod val="50000"/>
                  </a:schemeClr>
                </a:solidFill>
              </a:rPr>
              <a:t>SAP BPC – Elaboration budgétaire</a:t>
            </a:r>
            <a:endParaRPr lang="fr-FR" sz="2200" dirty="0">
              <a:solidFill>
                <a:schemeClr val="bg2">
                  <a:lumMod val="50000"/>
                </a:schemeClr>
              </a:solidFill>
            </a:endParaRPr>
          </a:p>
        </p:txBody>
      </p:sp>
    </p:spTree>
    <p:extLst>
      <p:ext uri="{BB962C8B-B14F-4D97-AF65-F5344CB8AC3E}">
        <p14:creationId xmlns:p14="http://schemas.microsoft.com/office/powerpoint/2010/main" val="318887309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Organigramme : Disque magnétique 47"/>
          <p:cNvSpPr/>
          <p:nvPr/>
        </p:nvSpPr>
        <p:spPr>
          <a:xfrm>
            <a:off x="3929232" y="1821677"/>
            <a:ext cx="1473524" cy="1581371"/>
          </a:xfrm>
          <a:prstGeom prst="flowChartMagneticDisk">
            <a:avLst/>
          </a:prstGeom>
          <a:solidFill>
            <a:srgbClr val="558ED5"/>
          </a:solidFill>
          <a:ln>
            <a:solidFill>
              <a:schemeClr val="tx1">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solidFill>
                <a:schemeClr val="dk1"/>
              </a:solidFill>
            </a:endParaRPr>
          </a:p>
        </p:txBody>
      </p:sp>
      <p:sp>
        <p:nvSpPr>
          <p:cNvPr id="2" name="Titre 1"/>
          <p:cNvSpPr>
            <a:spLocks noGrp="1"/>
          </p:cNvSpPr>
          <p:nvPr>
            <p:ph type="title"/>
          </p:nvPr>
        </p:nvSpPr>
        <p:spPr>
          <a:xfrm>
            <a:off x="531946" y="188640"/>
            <a:ext cx="8229600" cy="922114"/>
          </a:xfrm>
        </p:spPr>
        <p:txBody>
          <a:bodyPr/>
          <a:lstStyle/>
          <a:p>
            <a:r>
              <a:rPr lang="fr-FR" sz="4400" b="0" cap="none" dirty="0" smtClean="0">
                <a:latin typeface="Calibri Light" pitchFamily="34" charset="0"/>
              </a:rPr>
              <a:t>POC : Jour 2</a:t>
            </a:r>
            <a:endParaRPr lang="fr-FR" sz="4400" b="0" cap="none" dirty="0">
              <a:latin typeface="Calibri Light" pitchFamily="34" charset="0"/>
            </a:endParaRPr>
          </a:p>
        </p:txBody>
      </p:sp>
      <p:pic>
        <p:nvPicPr>
          <p:cNvPr id="3074"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089" y="1489257"/>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856" y="1671567"/>
            <a:ext cx="360040" cy="36004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avec flèche 8"/>
          <p:cNvCxnSpPr/>
          <p:nvPr/>
        </p:nvCxnSpPr>
        <p:spPr>
          <a:xfrm>
            <a:off x="910129" y="1876743"/>
            <a:ext cx="1034806" cy="0"/>
          </a:xfrm>
          <a:prstGeom prst="straightConnector1">
            <a:avLst/>
          </a:prstGeom>
          <a:ln w="76200">
            <a:solidFill>
              <a:srgbClr val="558ED5"/>
            </a:solidFill>
            <a:prstDash val="sysDot"/>
            <a:headEnd type="none" w="med" len="med"/>
            <a:tailEnd type="triangle" w="med" len="med"/>
          </a:ln>
        </p:spPr>
        <p:style>
          <a:lnRef idx="3">
            <a:schemeClr val="accent6"/>
          </a:lnRef>
          <a:fillRef idx="0">
            <a:schemeClr val="accent6"/>
          </a:fillRef>
          <a:effectRef idx="2">
            <a:schemeClr val="accent6"/>
          </a:effectRef>
          <a:fontRef idx="minor">
            <a:schemeClr val="tx1"/>
          </a:fontRef>
        </p:style>
      </p:cxnSp>
      <p:pic>
        <p:nvPicPr>
          <p:cNvPr id="6"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643" y="1821677"/>
            <a:ext cx="360040" cy="360040"/>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Connecteur droit avec flèche 23"/>
          <p:cNvCxnSpPr/>
          <p:nvPr/>
        </p:nvCxnSpPr>
        <p:spPr>
          <a:xfrm>
            <a:off x="3051750" y="2033625"/>
            <a:ext cx="792088" cy="383392"/>
          </a:xfrm>
          <a:prstGeom prst="straightConnector1">
            <a:avLst/>
          </a:prstGeom>
          <a:ln w="76200">
            <a:solidFill>
              <a:srgbClr val="558ED5"/>
            </a:solidFill>
            <a:prstDash val="sysDot"/>
            <a:headEnd type="non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28" name="ZoneTexte 27"/>
          <p:cNvSpPr txBox="1"/>
          <p:nvPr/>
        </p:nvSpPr>
        <p:spPr>
          <a:xfrm>
            <a:off x="4223910" y="3501008"/>
            <a:ext cx="917485" cy="461665"/>
          </a:xfrm>
          <a:prstGeom prst="rect">
            <a:avLst/>
          </a:prstGeom>
          <a:noFill/>
        </p:spPr>
        <p:txBody>
          <a:bodyPr wrap="square" rtlCol="0">
            <a:spAutoFit/>
          </a:bodyPr>
          <a:lstStyle/>
          <a:p>
            <a:pPr algn="ctr"/>
            <a:r>
              <a:rPr lang="fr-FR" sz="2400" dirty="0" smtClean="0">
                <a:latin typeface="Calibri Light" pitchFamily="34" charset="0"/>
              </a:rPr>
              <a:t>DWH</a:t>
            </a:r>
            <a:endParaRPr lang="fr-FR" sz="2400" dirty="0">
              <a:latin typeface="Calibri Light" pitchFamily="34" charset="0"/>
            </a:endParaRPr>
          </a:p>
        </p:txBody>
      </p:sp>
      <p:sp>
        <p:nvSpPr>
          <p:cNvPr id="82" name="Organigramme : Disque magnétique 81"/>
          <p:cNvSpPr/>
          <p:nvPr/>
        </p:nvSpPr>
        <p:spPr>
          <a:xfrm>
            <a:off x="2066649" y="1564517"/>
            <a:ext cx="823934" cy="714059"/>
          </a:xfrm>
          <a:prstGeom prst="flowChartMagneticDisk">
            <a:avLst/>
          </a:prstGeom>
          <a:solidFill>
            <a:srgbClr val="558ED5"/>
          </a:solidFill>
          <a:ln>
            <a:solidFill>
              <a:schemeClr val="tx1">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solidFill>
                <a:schemeClr val="dk1"/>
              </a:solidFill>
            </a:endParaRPr>
          </a:p>
        </p:txBody>
      </p:sp>
      <p:sp>
        <p:nvSpPr>
          <p:cNvPr id="87" name="ZoneTexte 86"/>
          <p:cNvSpPr txBox="1"/>
          <p:nvPr/>
        </p:nvSpPr>
        <p:spPr>
          <a:xfrm>
            <a:off x="1763688" y="2204864"/>
            <a:ext cx="917485" cy="461665"/>
          </a:xfrm>
          <a:prstGeom prst="rect">
            <a:avLst/>
          </a:prstGeom>
          <a:noFill/>
        </p:spPr>
        <p:txBody>
          <a:bodyPr wrap="square" rtlCol="0">
            <a:spAutoFit/>
          </a:bodyPr>
          <a:lstStyle/>
          <a:p>
            <a:pPr algn="ctr"/>
            <a:r>
              <a:rPr lang="fr-FR" sz="2400" dirty="0" smtClean="0">
                <a:latin typeface="Calibri Light" pitchFamily="34" charset="0"/>
              </a:rPr>
              <a:t>ODS</a:t>
            </a:r>
            <a:endParaRPr lang="fr-FR" sz="2400" dirty="0">
              <a:latin typeface="Calibri Light" pitchFamily="34" charset="0"/>
            </a:endParaRPr>
          </a:p>
        </p:txBody>
      </p:sp>
      <p:sp>
        <p:nvSpPr>
          <p:cNvPr id="88" name="Rectangle à coins arrondis 87"/>
          <p:cNvSpPr/>
          <p:nvPr/>
        </p:nvSpPr>
        <p:spPr>
          <a:xfrm>
            <a:off x="2555776" y="2128217"/>
            <a:ext cx="511914" cy="288032"/>
          </a:xfrm>
          <a:prstGeom prst="roundRect">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200" dirty="0" smtClean="0">
                <a:latin typeface="Calibri Light" pitchFamily="34" charset="0"/>
              </a:rPr>
              <a:t>TRA</a:t>
            </a:r>
            <a:endParaRPr lang="fr-FR" sz="1200" dirty="0">
              <a:latin typeface="Calibri Light" pitchFamily="34" charset="0"/>
            </a:endParaRPr>
          </a:p>
        </p:txBody>
      </p:sp>
      <p:sp>
        <p:nvSpPr>
          <p:cNvPr id="31" name="Espace réservé du contenu 2"/>
          <p:cNvSpPr>
            <a:spLocks noGrp="1"/>
          </p:cNvSpPr>
          <p:nvPr>
            <p:ph idx="1"/>
          </p:nvPr>
        </p:nvSpPr>
        <p:spPr>
          <a:xfrm>
            <a:off x="6084168" y="1268760"/>
            <a:ext cx="2880320" cy="4903440"/>
          </a:xfrm>
        </p:spPr>
        <p:txBody>
          <a:bodyPr>
            <a:normAutofit/>
          </a:bodyPr>
          <a:lstStyle/>
          <a:p>
            <a:r>
              <a:rPr lang="fr-FR" sz="2800" dirty="0" smtClean="0">
                <a:latin typeface="Calibri" pitchFamily="34" charset="0"/>
              </a:rPr>
              <a:t>SSIS</a:t>
            </a:r>
          </a:p>
          <a:p>
            <a:pPr lvl="1"/>
            <a:r>
              <a:rPr lang="fr-FR" sz="2000" dirty="0" smtClean="0">
                <a:latin typeface="Calibri" pitchFamily="34" charset="0"/>
              </a:rPr>
              <a:t>Dimensions</a:t>
            </a:r>
          </a:p>
          <a:p>
            <a:pPr lvl="1"/>
            <a:r>
              <a:rPr lang="fr-FR" sz="2000" dirty="0" smtClean="0">
                <a:latin typeface="Calibri" pitchFamily="34" charset="0"/>
              </a:rPr>
              <a:t>Table de Faits</a:t>
            </a:r>
          </a:p>
          <a:p>
            <a:r>
              <a:rPr lang="fr-FR" sz="2600" dirty="0" smtClean="0">
                <a:latin typeface="Calibri" pitchFamily="34" charset="0"/>
              </a:rPr>
              <a:t>SQL Server</a:t>
            </a:r>
          </a:p>
          <a:p>
            <a:pPr lvl="1"/>
            <a:r>
              <a:rPr lang="fr-FR" sz="2000" dirty="0" smtClean="0">
                <a:latin typeface="Calibri" pitchFamily="34" charset="0"/>
              </a:rPr>
              <a:t>PK (indexes cluster)</a:t>
            </a:r>
          </a:p>
          <a:p>
            <a:pPr lvl="1"/>
            <a:r>
              <a:rPr lang="fr-FR" sz="2000" dirty="0" smtClean="0">
                <a:latin typeface="Calibri" pitchFamily="34" charset="0"/>
              </a:rPr>
              <a:t>Rapide lecture qualité des données par requêtes SQL</a:t>
            </a:r>
            <a:endParaRPr lang="fr-FR" sz="2000" dirty="0">
              <a:latin typeface="Calibri" pitchFamily="34" charset="0"/>
            </a:endParaRPr>
          </a:p>
        </p:txBody>
      </p:sp>
      <p:sp>
        <p:nvSpPr>
          <p:cNvPr id="34" name="Rectangle à coins arrondis 33"/>
          <p:cNvSpPr/>
          <p:nvPr/>
        </p:nvSpPr>
        <p:spPr>
          <a:xfrm>
            <a:off x="4515473" y="2708920"/>
            <a:ext cx="301042" cy="288032"/>
          </a:xfrm>
          <a:prstGeom prst="roundRect">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dirty="0">
              <a:latin typeface="Calibri Light" pitchFamily="34" charset="0"/>
            </a:endParaRPr>
          </a:p>
        </p:txBody>
      </p:sp>
      <p:sp>
        <p:nvSpPr>
          <p:cNvPr id="3" name="Ellipse 2"/>
          <p:cNvSpPr/>
          <p:nvPr/>
        </p:nvSpPr>
        <p:spPr>
          <a:xfrm>
            <a:off x="4590457" y="2448818"/>
            <a:ext cx="150521" cy="144016"/>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35" name="Ellipse 34"/>
          <p:cNvSpPr/>
          <p:nvPr/>
        </p:nvSpPr>
        <p:spPr>
          <a:xfrm>
            <a:off x="4952126" y="2780928"/>
            <a:ext cx="150521" cy="144016"/>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38" name="Ellipse 37"/>
          <p:cNvSpPr/>
          <p:nvPr/>
        </p:nvSpPr>
        <p:spPr>
          <a:xfrm>
            <a:off x="4590456" y="3140968"/>
            <a:ext cx="150521" cy="144016"/>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39" name="Ellipse 38"/>
          <p:cNvSpPr/>
          <p:nvPr/>
        </p:nvSpPr>
        <p:spPr>
          <a:xfrm>
            <a:off x="4237198" y="2780928"/>
            <a:ext cx="150521" cy="144016"/>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cxnSp>
        <p:nvCxnSpPr>
          <p:cNvPr id="5" name="Connecteur droit 4"/>
          <p:cNvCxnSpPr>
            <a:stCxn id="34" idx="3"/>
            <a:endCxn id="35" idx="2"/>
          </p:cNvCxnSpPr>
          <p:nvPr/>
        </p:nvCxnSpPr>
        <p:spPr>
          <a:xfrm>
            <a:off x="4816515" y="2852936"/>
            <a:ext cx="135611" cy="0"/>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cxnSp>
        <p:nvCxnSpPr>
          <p:cNvPr id="41" name="Connecteur droit 40"/>
          <p:cNvCxnSpPr>
            <a:stCxn id="3" idx="4"/>
            <a:endCxn id="34" idx="0"/>
          </p:cNvCxnSpPr>
          <p:nvPr/>
        </p:nvCxnSpPr>
        <p:spPr>
          <a:xfrm>
            <a:off x="4665718" y="2592834"/>
            <a:ext cx="276" cy="116086"/>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cxnSp>
        <p:nvCxnSpPr>
          <p:cNvPr id="42" name="Connecteur droit 41"/>
          <p:cNvCxnSpPr>
            <a:stCxn id="39" idx="6"/>
            <a:endCxn id="34" idx="1"/>
          </p:cNvCxnSpPr>
          <p:nvPr/>
        </p:nvCxnSpPr>
        <p:spPr>
          <a:xfrm>
            <a:off x="4387719" y="2852936"/>
            <a:ext cx="127754" cy="0"/>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cxnSp>
        <p:nvCxnSpPr>
          <p:cNvPr id="45" name="Connecteur droit 44"/>
          <p:cNvCxnSpPr>
            <a:stCxn id="34" idx="2"/>
            <a:endCxn id="38" idx="0"/>
          </p:cNvCxnSpPr>
          <p:nvPr/>
        </p:nvCxnSpPr>
        <p:spPr>
          <a:xfrm flipH="1">
            <a:off x="4665717" y="2996952"/>
            <a:ext cx="277" cy="144016"/>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spTree>
    <p:extLst>
      <p:ext uri="{BB962C8B-B14F-4D97-AF65-F5344CB8AC3E}">
        <p14:creationId xmlns:p14="http://schemas.microsoft.com/office/powerpoint/2010/main" val="3253944724"/>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1946" y="188640"/>
            <a:ext cx="8229600" cy="922114"/>
          </a:xfrm>
        </p:spPr>
        <p:txBody>
          <a:bodyPr/>
          <a:lstStyle/>
          <a:p>
            <a:r>
              <a:rPr lang="fr-FR" sz="4400" b="0" cap="none" dirty="0" smtClean="0">
                <a:latin typeface="Calibri Light" pitchFamily="34" charset="0"/>
              </a:rPr>
              <a:t>POC : Jour 3</a:t>
            </a:r>
            <a:endParaRPr lang="fr-FR" sz="4400" b="0" cap="none" dirty="0">
              <a:latin typeface="Calibri Light" pitchFamily="34" charset="0"/>
            </a:endParaRPr>
          </a:p>
        </p:txBody>
      </p:sp>
      <p:pic>
        <p:nvPicPr>
          <p:cNvPr id="3074"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089" y="1489257"/>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856" y="1671567"/>
            <a:ext cx="360040" cy="36004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avec flèche 8"/>
          <p:cNvCxnSpPr/>
          <p:nvPr/>
        </p:nvCxnSpPr>
        <p:spPr>
          <a:xfrm>
            <a:off x="910129" y="1876743"/>
            <a:ext cx="1034806" cy="0"/>
          </a:xfrm>
          <a:prstGeom prst="straightConnector1">
            <a:avLst/>
          </a:prstGeom>
          <a:ln w="76200">
            <a:solidFill>
              <a:srgbClr val="558ED5"/>
            </a:solidFill>
            <a:prstDash val="sysDot"/>
            <a:headEnd type="none" w="med" len="med"/>
            <a:tailEnd type="triangle" w="med" len="med"/>
          </a:ln>
        </p:spPr>
        <p:style>
          <a:lnRef idx="3">
            <a:schemeClr val="accent6"/>
          </a:lnRef>
          <a:fillRef idx="0">
            <a:schemeClr val="accent6"/>
          </a:fillRef>
          <a:effectRef idx="2">
            <a:schemeClr val="accent6"/>
          </a:effectRef>
          <a:fontRef idx="minor">
            <a:schemeClr val="tx1"/>
          </a:fontRef>
        </p:style>
      </p:cxnSp>
      <p:pic>
        <p:nvPicPr>
          <p:cNvPr id="6"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643" y="1821677"/>
            <a:ext cx="360040" cy="360040"/>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Connecteur droit avec flèche 23"/>
          <p:cNvCxnSpPr/>
          <p:nvPr/>
        </p:nvCxnSpPr>
        <p:spPr>
          <a:xfrm>
            <a:off x="3051750" y="2033625"/>
            <a:ext cx="792088" cy="383392"/>
          </a:xfrm>
          <a:prstGeom prst="straightConnector1">
            <a:avLst/>
          </a:prstGeom>
          <a:ln w="76200">
            <a:solidFill>
              <a:srgbClr val="558ED5"/>
            </a:solidFill>
            <a:prstDash val="sysDot"/>
            <a:headEnd type="non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28" name="ZoneTexte 27"/>
          <p:cNvSpPr txBox="1"/>
          <p:nvPr/>
        </p:nvSpPr>
        <p:spPr>
          <a:xfrm>
            <a:off x="4223910" y="3501008"/>
            <a:ext cx="917485" cy="461665"/>
          </a:xfrm>
          <a:prstGeom prst="rect">
            <a:avLst/>
          </a:prstGeom>
          <a:noFill/>
        </p:spPr>
        <p:txBody>
          <a:bodyPr wrap="square" rtlCol="0">
            <a:spAutoFit/>
          </a:bodyPr>
          <a:lstStyle/>
          <a:p>
            <a:pPr algn="ctr"/>
            <a:r>
              <a:rPr lang="fr-FR" sz="2400" dirty="0" smtClean="0">
                <a:latin typeface="Calibri Light" pitchFamily="34" charset="0"/>
              </a:rPr>
              <a:t>DWH</a:t>
            </a:r>
            <a:endParaRPr lang="fr-FR" sz="2400" dirty="0">
              <a:latin typeface="Calibri Light" pitchFamily="34" charset="0"/>
            </a:endParaRPr>
          </a:p>
        </p:txBody>
      </p:sp>
      <p:sp>
        <p:nvSpPr>
          <p:cNvPr id="27" name="Cube 26"/>
          <p:cNvSpPr/>
          <p:nvPr/>
        </p:nvSpPr>
        <p:spPr>
          <a:xfrm>
            <a:off x="6555858" y="2492896"/>
            <a:ext cx="864096" cy="864096"/>
          </a:xfrm>
          <a:prstGeom prst="cube">
            <a:avLst/>
          </a:prstGeom>
          <a:solidFill>
            <a:srgbClr val="558ED5"/>
          </a:solidFill>
          <a:ln>
            <a:solidFill>
              <a:schemeClr val="tx1">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cxnSp>
        <p:nvCxnSpPr>
          <p:cNvPr id="30" name="Connecteur droit avec flèche 29"/>
          <p:cNvCxnSpPr/>
          <p:nvPr/>
        </p:nvCxnSpPr>
        <p:spPr>
          <a:xfrm>
            <a:off x="5508104" y="2996952"/>
            <a:ext cx="936237" cy="0"/>
          </a:xfrm>
          <a:prstGeom prst="straightConnector1">
            <a:avLst/>
          </a:prstGeom>
          <a:ln w="76200">
            <a:solidFill>
              <a:srgbClr val="558ED5"/>
            </a:solidFill>
            <a:prstDash val="sysDot"/>
            <a:headEnd type="non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3087" name="Organigramme : Disque magnétique 3086"/>
          <p:cNvSpPr/>
          <p:nvPr/>
        </p:nvSpPr>
        <p:spPr>
          <a:xfrm>
            <a:off x="3929232" y="1821677"/>
            <a:ext cx="1473524" cy="1581371"/>
          </a:xfrm>
          <a:prstGeom prst="flowChartMagneticDisk">
            <a:avLst/>
          </a:prstGeom>
          <a:solidFill>
            <a:srgbClr val="558ED5"/>
          </a:solidFill>
          <a:ln>
            <a:solidFill>
              <a:schemeClr val="tx1">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solidFill>
                <a:schemeClr val="dk1"/>
              </a:solidFill>
            </a:endParaRPr>
          </a:p>
        </p:txBody>
      </p:sp>
      <p:sp>
        <p:nvSpPr>
          <p:cNvPr id="82" name="Organigramme : Disque magnétique 81"/>
          <p:cNvSpPr/>
          <p:nvPr/>
        </p:nvSpPr>
        <p:spPr>
          <a:xfrm>
            <a:off x="2066649" y="1564517"/>
            <a:ext cx="823934" cy="714059"/>
          </a:xfrm>
          <a:prstGeom prst="flowChartMagneticDisk">
            <a:avLst/>
          </a:prstGeom>
          <a:solidFill>
            <a:srgbClr val="558ED5"/>
          </a:solidFill>
          <a:ln>
            <a:solidFill>
              <a:schemeClr val="tx1">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solidFill>
                <a:schemeClr val="dk1"/>
              </a:solidFill>
            </a:endParaRPr>
          </a:p>
        </p:txBody>
      </p:sp>
      <p:sp>
        <p:nvSpPr>
          <p:cNvPr id="87" name="ZoneTexte 86"/>
          <p:cNvSpPr txBox="1"/>
          <p:nvPr/>
        </p:nvSpPr>
        <p:spPr>
          <a:xfrm>
            <a:off x="1763688" y="2204864"/>
            <a:ext cx="917485" cy="461665"/>
          </a:xfrm>
          <a:prstGeom prst="rect">
            <a:avLst/>
          </a:prstGeom>
          <a:noFill/>
        </p:spPr>
        <p:txBody>
          <a:bodyPr wrap="square" rtlCol="0">
            <a:spAutoFit/>
          </a:bodyPr>
          <a:lstStyle/>
          <a:p>
            <a:pPr algn="ctr"/>
            <a:r>
              <a:rPr lang="fr-FR" sz="2400" dirty="0" smtClean="0">
                <a:latin typeface="Calibri Light" pitchFamily="34" charset="0"/>
              </a:rPr>
              <a:t>ODS</a:t>
            </a:r>
            <a:endParaRPr lang="fr-FR" sz="2400" dirty="0">
              <a:latin typeface="Calibri Light" pitchFamily="34" charset="0"/>
            </a:endParaRPr>
          </a:p>
        </p:txBody>
      </p:sp>
      <p:sp>
        <p:nvSpPr>
          <p:cNvPr id="88" name="Rectangle à coins arrondis 87"/>
          <p:cNvSpPr/>
          <p:nvPr/>
        </p:nvSpPr>
        <p:spPr>
          <a:xfrm>
            <a:off x="2555776" y="2128217"/>
            <a:ext cx="511914" cy="288032"/>
          </a:xfrm>
          <a:prstGeom prst="roundRect">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200" dirty="0" smtClean="0">
                <a:latin typeface="Calibri Light" pitchFamily="34" charset="0"/>
              </a:rPr>
              <a:t>TRA</a:t>
            </a:r>
            <a:endParaRPr lang="fr-FR" sz="1200" dirty="0">
              <a:latin typeface="Calibri Light" pitchFamily="34" charset="0"/>
            </a:endParaRPr>
          </a:p>
        </p:txBody>
      </p:sp>
      <p:sp>
        <p:nvSpPr>
          <p:cNvPr id="91" name="Rectangle à coins arrondis 90"/>
          <p:cNvSpPr/>
          <p:nvPr/>
        </p:nvSpPr>
        <p:spPr>
          <a:xfrm>
            <a:off x="4515473" y="2708920"/>
            <a:ext cx="301042" cy="288032"/>
          </a:xfrm>
          <a:prstGeom prst="roundRect">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dirty="0">
              <a:latin typeface="Calibri Light" pitchFamily="34" charset="0"/>
            </a:endParaRPr>
          </a:p>
        </p:txBody>
      </p:sp>
      <p:sp>
        <p:nvSpPr>
          <p:cNvPr id="92" name="Ellipse 91"/>
          <p:cNvSpPr/>
          <p:nvPr/>
        </p:nvSpPr>
        <p:spPr>
          <a:xfrm>
            <a:off x="4590457" y="2448818"/>
            <a:ext cx="150521" cy="144016"/>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93" name="Ellipse 92"/>
          <p:cNvSpPr/>
          <p:nvPr/>
        </p:nvSpPr>
        <p:spPr>
          <a:xfrm>
            <a:off x="4952126" y="2780928"/>
            <a:ext cx="150521" cy="144016"/>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94" name="Ellipse 93"/>
          <p:cNvSpPr/>
          <p:nvPr/>
        </p:nvSpPr>
        <p:spPr>
          <a:xfrm>
            <a:off x="4590456" y="3140968"/>
            <a:ext cx="150521" cy="144016"/>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95" name="Ellipse 94"/>
          <p:cNvSpPr/>
          <p:nvPr/>
        </p:nvSpPr>
        <p:spPr>
          <a:xfrm>
            <a:off x="4237198" y="2780928"/>
            <a:ext cx="150521" cy="144016"/>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cxnSp>
        <p:nvCxnSpPr>
          <p:cNvPr id="96" name="Connecteur droit 95"/>
          <p:cNvCxnSpPr>
            <a:stCxn id="91" idx="3"/>
            <a:endCxn id="93" idx="2"/>
          </p:cNvCxnSpPr>
          <p:nvPr/>
        </p:nvCxnSpPr>
        <p:spPr>
          <a:xfrm>
            <a:off x="4816515" y="2852936"/>
            <a:ext cx="135611" cy="0"/>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cxnSp>
        <p:nvCxnSpPr>
          <p:cNvPr id="97" name="Connecteur droit 96"/>
          <p:cNvCxnSpPr>
            <a:stCxn id="92" idx="4"/>
            <a:endCxn id="91" idx="0"/>
          </p:cNvCxnSpPr>
          <p:nvPr/>
        </p:nvCxnSpPr>
        <p:spPr>
          <a:xfrm>
            <a:off x="4665718" y="2592834"/>
            <a:ext cx="276" cy="116086"/>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cxnSp>
        <p:nvCxnSpPr>
          <p:cNvPr id="98" name="Connecteur droit 97"/>
          <p:cNvCxnSpPr>
            <a:stCxn id="95" idx="6"/>
            <a:endCxn id="91" idx="1"/>
          </p:cNvCxnSpPr>
          <p:nvPr/>
        </p:nvCxnSpPr>
        <p:spPr>
          <a:xfrm>
            <a:off x="4387719" y="2852936"/>
            <a:ext cx="127754" cy="0"/>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cxnSp>
        <p:nvCxnSpPr>
          <p:cNvPr id="99" name="Connecteur droit 98"/>
          <p:cNvCxnSpPr>
            <a:stCxn id="91" idx="2"/>
            <a:endCxn id="94" idx="0"/>
          </p:cNvCxnSpPr>
          <p:nvPr/>
        </p:nvCxnSpPr>
        <p:spPr>
          <a:xfrm flipH="1">
            <a:off x="4665717" y="2996952"/>
            <a:ext cx="277" cy="144016"/>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sp>
        <p:nvSpPr>
          <p:cNvPr id="41" name="Espace réservé du contenu 2"/>
          <p:cNvSpPr>
            <a:spLocks noGrp="1"/>
          </p:cNvSpPr>
          <p:nvPr>
            <p:ph idx="1"/>
          </p:nvPr>
        </p:nvSpPr>
        <p:spPr>
          <a:xfrm>
            <a:off x="5580112" y="3731840"/>
            <a:ext cx="3399857" cy="2390884"/>
          </a:xfrm>
        </p:spPr>
        <p:txBody>
          <a:bodyPr>
            <a:normAutofit fontScale="92500" lnSpcReduction="20000"/>
          </a:bodyPr>
          <a:lstStyle/>
          <a:p>
            <a:r>
              <a:rPr lang="fr-FR" sz="2800" dirty="0" smtClean="0">
                <a:latin typeface="Calibri" pitchFamily="34" charset="0"/>
              </a:rPr>
              <a:t>SSAS</a:t>
            </a:r>
          </a:p>
          <a:p>
            <a:pPr lvl="1"/>
            <a:r>
              <a:rPr lang="fr-FR" sz="2000" dirty="0" smtClean="0">
                <a:latin typeface="Calibri" pitchFamily="34" charset="0"/>
              </a:rPr>
              <a:t>Cube par </a:t>
            </a:r>
            <a:r>
              <a:rPr lang="fr-FR" sz="2000" dirty="0" err="1" smtClean="0">
                <a:latin typeface="Calibri" pitchFamily="34" charset="0"/>
              </a:rPr>
              <a:t>Wizard</a:t>
            </a:r>
            <a:endParaRPr lang="fr-FR" sz="2000" dirty="0" smtClean="0">
              <a:latin typeface="Calibri" pitchFamily="34" charset="0"/>
            </a:endParaRPr>
          </a:p>
          <a:p>
            <a:pPr lvl="1"/>
            <a:r>
              <a:rPr lang="fr-FR" sz="2000" dirty="0" smtClean="0">
                <a:latin typeface="Calibri" pitchFamily="34" charset="0"/>
              </a:rPr>
              <a:t>Nettoyage Dimensions</a:t>
            </a:r>
          </a:p>
          <a:p>
            <a:pPr lvl="2"/>
            <a:r>
              <a:rPr lang="fr-FR" sz="1600" dirty="0" smtClean="0">
                <a:latin typeface="Calibri" pitchFamily="34" charset="0"/>
              </a:rPr>
              <a:t>Temps</a:t>
            </a:r>
          </a:p>
          <a:p>
            <a:pPr lvl="2"/>
            <a:r>
              <a:rPr lang="fr-FR" sz="1600" dirty="0" smtClean="0">
                <a:latin typeface="Calibri" pitchFamily="34" charset="0"/>
              </a:rPr>
              <a:t>Hiérarchies</a:t>
            </a:r>
          </a:p>
          <a:p>
            <a:pPr lvl="1"/>
            <a:r>
              <a:rPr lang="fr-FR" sz="1800" dirty="0" smtClean="0">
                <a:latin typeface="Calibri" pitchFamily="34" charset="0"/>
              </a:rPr>
              <a:t>2/3 Mesures calculées</a:t>
            </a:r>
          </a:p>
          <a:p>
            <a:pPr lvl="1"/>
            <a:r>
              <a:rPr lang="fr-FR" sz="1800" dirty="0" smtClean="0">
                <a:latin typeface="Calibri" pitchFamily="34" charset="0"/>
              </a:rPr>
              <a:t>Agrégations</a:t>
            </a:r>
          </a:p>
          <a:p>
            <a:pPr lvl="1"/>
            <a:r>
              <a:rPr lang="fr-FR" sz="1800" dirty="0" smtClean="0">
                <a:latin typeface="Calibri" pitchFamily="34" charset="0"/>
              </a:rPr>
              <a:t>Rôles</a:t>
            </a:r>
            <a:endParaRPr lang="fr-FR" sz="1800" dirty="0">
              <a:latin typeface="Calibri" pitchFamily="34" charset="0"/>
            </a:endParaRPr>
          </a:p>
        </p:txBody>
      </p:sp>
    </p:spTree>
    <p:extLst>
      <p:ext uri="{BB962C8B-B14F-4D97-AF65-F5344CB8AC3E}">
        <p14:creationId xmlns:p14="http://schemas.microsoft.com/office/powerpoint/2010/main" val="252351640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1946" y="188640"/>
            <a:ext cx="8229600" cy="922114"/>
          </a:xfrm>
        </p:spPr>
        <p:txBody>
          <a:bodyPr/>
          <a:lstStyle/>
          <a:p>
            <a:r>
              <a:rPr lang="fr-FR" sz="4400" b="0" cap="none" dirty="0" smtClean="0">
                <a:latin typeface="Calibri Light" pitchFamily="34" charset="0"/>
              </a:rPr>
              <a:t>POC : Jour 4</a:t>
            </a:r>
            <a:endParaRPr lang="fr-FR" sz="4400" b="0" cap="none" dirty="0">
              <a:latin typeface="Calibri Light" pitchFamily="34" charset="0"/>
            </a:endParaRPr>
          </a:p>
        </p:txBody>
      </p:sp>
      <p:pic>
        <p:nvPicPr>
          <p:cNvPr id="3074"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089" y="1489257"/>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856" y="1671567"/>
            <a:ext cx="360040" cy="36004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avec flèche 8"/>
          <p:cNvCxnSpPr/>
          <p:nvPr/>
        </p:nvCxnSpPr>
        <p:spPr>
          <a:xfrm>
            <a:off x="910129" y="1876743"/>
            <a:ext cx="1034806" cy="0"/>
          </a:xfrm>
          <a:prstGeom prst="straightConnector1">
            <a:avLst/>
          </a:prstGeom>
          <a:ln w="76200">
            <a:solidFill>
              <a:srgbClr val="558ED5"/>
            </a:solidFill>
            <a:prstDash val="sysDot"/>
            <a:headEnd type="none" w="med" len="med"/>
            <a:tailEnd type="triangle" w="med" len="med"/>
          </a:ln>
        </p:spPr>
        <p:style>
          <a:lnRef idx="3">
            <a:schemeClr val="accent6"/>
          </a:lnRef>
          <a:fillRef idx="0">
            <a:schemeClr val="accent6"/>
          </a:fillRef>
          <a:effectRef idx="2">
            <a:schemeClr val="accent6"/>
          </a:effectRef>
          <a:fontRef idx="minor">
            <a:schemeClr val="tx1"/>
          </a:fontRef>
        </p:style>
      </p:cxnSp>
      <p:pic>
        <p:nvPicPr>
          <p:cNvPr id="6"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643" y="1821677"/>
            <a:ext cx="360040" cy="360040"/>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Connecteur droit avec flèche 23"/>
          <p:cNvCxnSpPr/>
          <p:nvPr/>
        </p:nvCxnSpPr>
        <p:spPr>
          <a:xfrm>
            <a:off x="3051750" y="2033625"/>
            <a:ext cx="792088" cy="383392"/>
          </a:xfrm>
          <a:prstGeom prst="straightConnector1">
            <a:avLst/>
          </a:prstGeom>
          <a:ln w="76200">
            <a:solidFill>
              <a:srgbClr val="558ED5"/>
            </a:solidFill>
            <a:prstDash val="sysDot"/>
            <a:headEnd type="non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28" name="ZoneTexte 27"/>
          <p:cNvSpPr txBox="1"/>
          <p:nvPr/>
        </p:nvSpPr>
        <p:spPr>
          <a:xfrm>
            <a:off x="4223910" y="3501008"/>
            <a:ext cx="917485" cy="461665"/>
          </a:xfrm>
          <a:prstGeom prst="rect">
            <a:avLst/>
          </a:prstGeom>
          <a:noFill/>
        </p:spPr>
        <p:txBody>
          <a:bodyPr wrap="square" rtlCol="0">
            <a:spAutoFit/>
          </a:bodyPr>
          <a:lstStyle/>
          <a:p>
            <a:pPr algn="ctr"/>
            <a:r>
              <a:rPr lang="fr-FR" sz="2400" dirty="0" smtClean="0">
                <a:latin typeface="Calibri Light" pitchFamily="34" charset="0"/>
              </a:rPr>
              <a:t>DWH</a:t>
            </a:r>
            <a:endParaRPr lang="fr-FR" sz="2400" dirty="0">
              <a:latin typeface="Calibri Light" pitchFamily="34" charset="0"/>
            </a:endParaRPr>
          </a:p>
        </p:txBody>
      </p:sp>
      <p:sp>
        <p:nvSpPr>
          <p:cNvPr id="27" name="Cube 26"/>
          <p:cNvSpPr/>
          <p:nvPr/>
        </p:nvSpPr>
        <p:spPr>
          <a:xfrm>
            <a:off x="6555858" y="2492896"/>
            <a:ext cx="864096" cy="864096"/>
          </a:xfrm>
          <a:prstGeom prst="cube">
            <a:avLst/>
          </a:prstGeom>
          <a:solidFill>
            <a:srgbClr val="558ED5"/>
          </a:solidFill>
          <a:ln>
            <a:solidFill>
              <a:schemeClr val="tx1">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cxnSp>
        <p:nvCxnSpPr>
          <p:cNvPr id="30" name="Connecteur droit avec flèche 29"/>
          <p:cNvCxnSpPr/>
          <p:nvPr/>
        </p:nvCxnSpPr>
        <p:spPr>
          <a:xfrm>
            <a:off x="5508104" y="2996952"/>
            <a:ext cx="936237" cy="0"/>
          </a:xfrm>
          <a:prstGeom prst="straightConnector1">
            <a:avLst/>
          </a:prstGeom>
          <a:ln w="76200">
            <a:solidFill>
              <a:srgbClr val="558ED5"/>
            </a:solidFill>
            <a:prstDash val="sysDot"/>
            <a:headEnd type="none" w="med" len="med"/>
            <a:tailEnd type="triangle" w="med" len="med"/>
          </a:ln>
        </p:spPr>
        <p:style>
          <a:lnRef idx="3">
            <a:schemeClr val="accent6"/>
          </a:lnRef>
          <a:fillRef idx="0">
            <a:schemeClr val="accent6"/>
          </a:fillRef>
          <a:effectRef idx="2">
            <a:schemeClr val="accent6"/>
          </a:effectRef>
          <a:fontRef idx="minor">
            <a:schemeClr val="tx1"/>
          </a:fontRef>
        </p:style>
      </p:cxnSp>
      <p:pic>
        <p:nvPicPr>
          <p:cNvPr id="32"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4941168"/>
            <a:ext cx="360040" cy="36004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à coins arrondis 32"/>
          <p:cNvSpPr/>
          <p:nvPr/>
        </p:nvSpPr>
        <p:spPr>
          <a:xfrm>
            <a:off x="5655624" y="4666477"/>
            <a:ext cx="1220631" cy="706739"/>
          </a:xfrm>
          <a:prstGeom prst="roundRect">
            <a:avLst/>
          </a:prstGeom>
          <a:solidFill>
            <a:srgbClr val="558ED5"/>
          </a:solidFill>
          <a:ln>
            <a:solidFill>
              <a:schemeClr val="tx1">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sz="1600" b="1" dirty="0"/>
          </a:p>
        </p:txBody>
      </p:sp>
      <p:pic>
        <p:nvPicPr>
          <p:cNvPr id="36"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941168"/>
            <a:ext cx="360040" cy="360040"/>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Connecteur droit avec flèche 39"/>
          <p:cNvCxnSpPr/>
          <p:nvPr/>
        </p:nvCxnSpPr>
        <p:spPr>
          <a:xfrm>
            <a:off x="7092280" y="3880757"/>
            <a:ext cx="0" cy="916395"/>
          </a:xfrm>
          <a:prstGeom prst="straightConnector1">
            <a:avLst/>
          </a:prstGeom>
          <a:ln w="12700">
            <a:solidFill>
              <a:srgbClr val="558ED5"/>
            </a:solidFill>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a:off x="6444207" y="3880757"/>
            <a:ext cx="1" cy="715198"/>
          </a:xfrm>
          <a:prstGeom prst="straightConnector1">
            <a:avLst/>
          </a:prstGeom>
          <a:ln w="12700">
            <a:solidFill>
              <a:srgbClr val="558ED5"/>
            </a:solidFill>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a:off x="5796136" y="3880757"/>
            <a:ext cx="0" cy="699288"/>
          </a:xfrm>
          <a:prstGeom prst="straightConnector1">
            <a:avLst/>
          </a:prstGeom>
          <a:ln w="12700">
            <a:solidFill>
              <a:srgbClr val="558ED5"/>
            </a:solidFill>
            <a:tailEnd type="arrow"/>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a:off x="7740352" y="3880757"/>
            <a:ext cx="0" cy="916395"/>
          </a:xfrm>
          <a:prstGeom prst="straightConnector1">
            <a:avLst/>
          </a:prstGeom>
          <a:ln w="12700">
            <a:solidFill>
              <a:srgbClr val="558ED5"/>
            </a:solidFill>
            <a:tailEnd type="arrow"/>
          </a:ln>
        </p:spPr>
        <p:style>
          <a:lnRef idx="1">
            <a:schemeClr val="accent1"/>
          </a:lnRef>
          <a:fillRef idx="0">
            <a:schemeClr val="accent1"/>
          </a:fillRef>
          <a:effectRef idx="0">
            <a:schemeClr val="accent1"/>
          </a:effectRef>
          <a:fontRef idx="minor">
            <a:schemeClr val="tx1"/>
          </a:fontRef>
        </p:style>
      </p:cxnSp>
      <p:cxnSp>
        <p:nvCxnSpPr>
          <p:cNvPr id="3078" name="Connecteur droit 3077"/>
          <p:cNvCxnSpPr/>
          <p:nvPr/>
        </p:nvCxnSpPr>
        <p:spPr>
          <a:xfrm>
            <a:off x="6444208" y="3880757"/>
            <a:ext cx="1296144" cy="0"/>
          </a:xfrm>
          <a:prstGeom prst="line">
            <a:avLst/>
          </a:prstGeom>
          <a:ln w="12700">
            <a:solidFill>
              <a:srgbClr val="628DE4"/>
            </a:solidFill>
          </a:ln>
        </p:spPr>
        <p:style>
          <a:lnRef idx="1">
            <a:schemeClr val="accent1"/>
          </a:lnRef>
          <a:fillRef idx="0">
            <a:schemeClr val="accent1"/>
          </a:fillRef>
          <a:effectRef idx="0">
            <a:schemeClr val="accent1"/>
          </a:effectRef>
          <a:fontRef idx="minor">
            <a:schemeClr val="tx1"/>
          </a:fontRef>
        </p:style>
      </p:cxnSp>
      <p:cxnSp>
        <p:nvCxnSpPr>
          <p:cNvPr id="3080" name="Connecteur droit 3079"/>
          <p:cNvCxnSpPr/>
          <p:nvPr/>
        </p:nvCxnSpPr>
        <p:spPr>
          <a:xfrm>
            <a:off x="6875460" y="3429000"/>
            <a:ext cx="0" cy="451757"/>
          </a:xfrm>
          <a:prstGeom prst="line">
            <a:avLst/>
          </a:prstGeom>
          <a:ln w="12700">
            <a:solidFill>
              <a:srgbClr val="628DE4"/>
            </a:solidFill>
          </a:ln>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a:off x="5402756" y="3429000"/>
            <a:ext cx="0" cy="451757"/>
          </a:xfrm>
          <a:prstGeom prst="line">
            <a:avLst/>
          </a:prstGeom>
          <a:ln w="12700">
            <a:solidFill>
              <a:srgbClr val="628DE4"/>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5402756" y="3880757"/>
            <a:ext cx="393380" cy="0"/>
          </a:xfrm>
          <a:prstGeom prst="line">
            <a:avLst/>
          </a:prstGeom>
          <a:ln w="12700">
            <a:solidFill>
              <a:srgbClr val="628DE4"/>
            </a:solidFill>
          </a:ln>
        </p:spPr>
        <p:style>
          <a:lnRef idx="1">
            <a:schemeClr val="accent1"/>
          </a:lnRef>
          <a:fillRef idx="0">
            <a:schemeClr val="accent1"/>
          </a:fillRef>
          <a:effectRef idx="0">
            <a:schemeClr val="accent1"/>
          </a:effectRef>
          <a:fontRef idx="minor">
            <a:schemeClr val="tx1"/>
          </a:fontRef>
        </p:style>
      </p:cxnSp>
      <p:sp>
        <p:nvSpPr>
          <p:cNvPr id="3087" name="Organigramme : Disque magnétique 3086"/>
          <p:cNvSpPr/>
          <p:nvPr/>
        </p:nvSpPr>
        <p:spPr>
          <a:xfrm>
            <a:off x="3929232" y="1821677"/>
            <a:ext cx="1473524" cy="1581371"/>
          </a:xfrm>
          <a:prstGeom prst="flowChartMagneticDisk">
            <a:avLst/>
          </a:prstGeom>
          <a:solidFill>
            <a:srgbClr val="558ED5"/>
          </a:solidFill>
          <a:ln>
            <a:solidFill>
              <a:schemeClr val="tx1">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solidFill>
                <a:schemeClr val="dk1"/>
              </a:solidFill>
            </a:endParaRPr>
          </a:p>
        </p:txBody>
      </p:sp>
      <p:sp>
        <p:nvSpPr>
          <p:cNvPr id="82" name="Organigramme : Disque magnétique 81"/>
          <p:cNvSpPr/>
          <p:nvPr/>
        </p:nvSpPr>
        <p:spPr>
          <a:xfrm>
            <a:off x="2066649" y="1564517"/>
            <a:ext cx="823934" cy="714059"/>
          </a:xfrm>
          <a:prstGeom prst="flowChartMagneticDisk">
            <a:avLst/>
          </a:prstGeom>
          <a:solidFill>
            <a:srgbClr val="558ED5"/>
          </a:solidFill>
          <a:ln>
            <a:solidFill>
              <a:schemeClr val="tx1">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solidFill>
                <a:schemeClr val="dk1"/>
              </a:solidFill>
            </a:endParaRPr>
          </a:p>
        </p:txBody>
      </p:sp>
      <p:sp>
        <p:nvSpPr>
          <p:cNvPr id="86" name="ZoneTexte 85"/>
          <p:cNvSpPr txBox="1"/>
          <p:nvPr/>
        </p:nvSpPr>
        <p:spPr>
          <a:xfrm>
            <a:off x="5796136" y="4789013"/>
            <a:ext cx="917485" cy="461665"/>
          </a:xfrm>
          <a:prstGeom prst="rect">
            <a:avLst/>
          </a:prstGeom>
          <a:noFill/>
        </p:spPr>
        <p:txBody>
          <a:bodyPr wrap="square" rtlCol="0">
            <a:spAutoFit/>
          </a:bodyPr>
          <a:lstStyle/>
          <a:p>
            <a:pPr algn="ctr"/>
            <a:r>
              <a:rPr lang="fr-FR" sz="2400" dirty="0" smtClean="0">
                <a:latin typeface="Calibri Light" pitchFamily="34" charset="0"/>
              </a:rPr>
              <a:t>SSRS</a:t>
            </a:r>
            <a:endParaRPr lang="fr-FR" sz="2400" dirty="0">
              <a:latin typeface="Calibri Light" pitchFamily="34" charset="0"/>
            </a:endParaRPr>
          </a:p>
        </p:txBody>
      </p:sp>
      <p:sp>
        <p:nvSpPr>
          <p:cNvPr id="87" name="ZoneTexte 86"/>
          <p:cNvSpPr txBox="1"/>
          <p:nvPr/>
        </p:nvSpPr>
        <p:spPr>
          <a:xfrm>
            <a:off x="1763688" y="2204864"/>
            <a:ext cx="917485" cy="461665"/>
          </a:xfrm>
          <a:prstGeom prst="rect">
            <a:avLst/>
          </a:prstGeom>
          <a:noFill/>
        </p:spPr>
        <p:txBody>
          <a:bodyPr wrap="square" rtlCol="0">
            <a:spAutoFit/>
          </a:bodyPr>
          <a:lstStyle/>
          <a:p>
            <a:pPr algn="ctr"/>
            <a:r>
              <a:rPr lang="fr-FR" sz="2400" dirty="0" smtClean="0">
                <a:latin typeface="Calibri Light" pitchFamily="34" charset="0"/>
              </a:rPr>
              <a:t>ODS</a:t>
            </a:r>
            <a:endParaRPr lang="fr-FR" sz="2400" dirty="0">
              <a:latin typeface="Calibri Light" pitchFamily="34" charset="0"/>
            </a:endParaRPr>
          </a:p>
        </p:txBody>
      </p:sp>
      <p:sp>
        <p:nvSpPr>
          <p:cNvPr id="88" name="Rectangle à coins arrondis 87"/>
          <p:cNvSpPr/>
          <p:nvPr/>
        </p:nvSpPr>
        <p:spPr>
          <a:xfrm>
            <a:off x="2555776" y="2128217"/>
            <a:ext cx="511914" cy="288032"/>
          </a:xfrm>
          <a:prstGeom prst="roundRect">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200" dirty="0" smtClean="0">
                <a:latin typeface="Calibri Light" pitchFamily="34" charset="0"/>
              </a:rPr>
              <a:t>TRA</a:t>
            </a:r>
            <a:endParaRPr lang="fr-FR" sz="1200" dirty="0">
              <a:latin typeface="Calibri Light" pitchFamily="34" charset="0"/>
            </a:endParaRPr>
          </a:p>
        </p:txBody>
      </p:sp>
      <p:sp>
        <p:nvSpPr>
          <p:cNvPr id="91" name="Rectangle à coins arrondis 90"/>
          <p:cNvSpPr/>
          <p:nvPr/>
        </p:nvSpPr>
        <p:spPr>
          <a:xfrm>
            <a:off x="4515473" y="2708920"/>
            <a:ext cx="301042" cy="288032"/>
          </a:xfrm>
          <a:prstGeom prst="roundRect">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dirty="0">
              <a:latin typeface="Calibri Light" pitchFamily="34" charset="0"/>
            </a:endParaRPr>
          </a:p>
        </p:txBody>
      </p:sp>
      <p:sp>
        <p:nvSpPr>
          <p:cNvPr id="92" name="Ellipse 91"/>
          <p:cNvSpPr/>
          <p:nvPr/>
        </p:nvSpPr>
        <p:spPr>
          <a:xfrm>
            <a:off x="4590457" y="2448818"/>
            <a:ext cx="150521" cy="144016"/>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93" name="Ellipse 92"/>
          <p:cNvSpPr/>
          <p:nvPr/>
        </p:nvSpPr>
        <p:spPr>
          <a:xfrm>
            <a:off x="4952126" y="2780928"/>
            <a:ext cx="150521" cy="144016"/>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94" name="Ellipse 93"/>
          <p:cNvSpPr/>
          <p:nvPr/>
        </p:nvSpPr>
        <p:spPr>
          <a:xfrm>
            <a:off x="4590456" y="3140968"/>
            <a:ext cx="150521" cy="144016"/>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95" name="Ellipse 94"/>
          <p:cNvSpPr/>
          <p:nvPr/>
        </p:nvSpPr>
        <p:spPr>
          <a:xfrm>
            <a:off x="4237198" y="2780928"/>
            <a:ext cx="150521" cy="144016"/>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cxnSp>
        <p:nvCxnSpPr>
          <p:cNvPr id="96" name="Connecteur droit 95"/>
          <p:cNvCxnSpPr>
            <a:stCxn id="91" idx="3"/>
            <a:endCxn id="93" idx="2"/>
          </p:cNvCxnSpPr>
          <p:nvPr/>
        </p:nvCxnSpPr>
        <p:spPr>
          <a:xfrm>
            <a:off x="4816515" y="2852936"/>
            <a:ext cx="135611" cy="0"/>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cxnSp>
        <p:nvCxnSpPr>
          <p:cNvPr id="97" name="Connecteur droit 96"/>
          <p:cNvCxnSpPr>
            <a:stCxn id="92" idx="4"/>
            <a:endCxn id="91" idx="0"/>
          </p:cNvCxnSpPr>
          <p:nvPr/>
        </p:nvCxnSpPr>
        <p:spPr>
          <a:xfrm>
            <a:off x="4665718" y="2592834"/>
            <a:ext cx="276" cy="116086"/>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cxnSp>
        <p:nvCxnSpPr>
          <p:cNvPr id="98" name="Connecteur droit 97"/>
          <p:cNvCxnSpPr>
            <a:stCxn id="95" idx="6"/>
            <a:endCxn id="91" idx="1"/>
          </p:cNvCxnSpPr>
          <p:nvPr/>
        </p:nvCxnSpPr>
        <p:spPr>
          <a:xfrm>
            <a:off x="4387719" y="2852936"/>
            <a:ext cx="127754" cy="0"/>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cxnSp>
        <p:nvCxnSpPr>
          <p:cNvPr id="99" name="Connecteur droit 98"/>
          <p:cNvCxnSpPr>
            <a:stCxn id="91" idx="2"/>
            <a:endCxn id="94" idx="0"/>
          </p:cNvCxnSpPr>
          <p:nvPr/>
        </p:nvCxnSpPr>
        <p:spPr>
          <a:xfrm flipH="1">
            <a:off x="4665717" y="2996952"/>
            <a:ext cx="277" cy="144016"/>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sp>
        <p:nvSpPr>
          <p:cNvPr id="41" name="Espace réservé du contenu 2"/>
          <p:cNvSpPr>
            <a:spLocks noGrp="1"/>
          </p:cNvSpPr>
          <p:nvPr>
            <p:ph idx="1"/>
          </p:nvPr>
        </p:nvSpPr>
        <p:spPr>
          <a:xfrm>
            <a:off x="1115616" y="3824403"/>
            <a:ext cx="3399857" cy="2390884"/>
          </a:xfrm>
        </p:spPr>
        <p:txBody>
          <a:bodyPr>
            <a:normAutofit lnSpcReduction="10000"/>
          </a:bodyPr>
          <a:lstStyle/>
          <a:p>
            <a:r>
              <a:rPr lang="fr-FR" sz="2800" dirty="0" smtClean="0">
                <a:latin typeface="Calibri" pitchFamily="34" charset="0"/>
              </a:rPr>
              <a:t>SSRS</a:t>
            </a:r>
          </a:p>
          <a:p>
            <a:pPr lvl="1"/>
            <a:r>
              <a:rPr lang="fr-FR" sz="1800" dirty="0" smtClean="0">
                <a:latin typeface="Calibri" pitchFamily="34" charset="0"/>
              </a:rPr>
              <a:t>2 Rapports avec navigation</a:t>
            </a:r>
          </a:p>
          <a:p>
            <a:pPr lvl="2"/>
            <a:r>
              <a:rPr lang="fr-FR" sz="1400" dirty="0" smtClean="0">
                <a:latin typeface="Calibri" pitchFamily="34" charset="0"/>
              </a:rPr>
              <a:t>Source SQL (listes)</a:t>
            </a:r>
          </a:p>
          <a:p>
            <a:pPr lvl="2"/>
            <a:r>
              <a:rPr lang="fr-FR" sz="1400" dirty="0" smtClean="0">
                <a:latin typeface="Calibri" pitchFamily="34" charset="0"/>
              </a:rPr>
              <a:t>Source SSAS (agrégations)</a:t>
            </a:r>
          </a:p>
          <a:p>
            <a:r>
              <a:rPr lang="fr-FR" sz="2600" dirty="0" smtClean="0">
                <a:latin typeface="Calibri" pitchFamily="34" charset="0"/>
              </a:rPr>
              <a:t>Excel</a:t>
            </a:r>
          </a:p>
          <a:p>
            <a:pPr lvl="1"/>
            <a:r>
              <a:rPr lang="fr-FR" sz="1800" dirty="0" smtClean="0">
                <a:latin typeface="Calibri" pitchFamily="34" charset="0"/>
              </a:rPr>
              <a:t>Validation de la connexion</a:t>
            </a:r>
          </a:p>
          <a:p>
            <a:pPr lvl="1"/>
            <a:r>
              <a:rPr lang="fr-FR" sz="1800" dirty="0" smtClean="0">
                <a:latin typeface="Calibri" pitchFamily="34" charset="0"/>
              </a:rPr>
              <a:t>Quelques TCD</a:t>
            </a:r>
          </a:p>
          <a:p>
            <a:pPr lvl="1"/>
            <a:endParaRPr lang="fr-FR" sz="1800" dirty="0">
              <a:latin typeface="Calibri" pitchFamily="34" charset="0"/>
            </a:endParaRPr>
          </a:p>
        </p:txBody>
      </p:sp>
    </p:spTree>
    <p:extLst>
      <p:ext uri="{BB962C8B-B14F-4D97-AF65-F5344CB8AC3E}">
        <p14:creationId xmlns:p14="http://schemas.microsoft.com/office/powerpoint/2010/main" val="354689545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à coins arrondis 36"/>
          <p:cNvSpPr/>
          <p:nvPr/>
        </p:nvSpPr>
        <p:spPr>
          <a:xfrm>
            <a:off x="2411760" y="4437112"/>
            <a:ext cx="5034888" cy="1046123"/>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sz="1600" dirty="0"/>
          </a:p>
        </p:txBody>
      </p:sp>
      <p:sp>
        <p:nvSpPr>
          <p:cNvPr id="2" name="Titre 1"/>
          <p:cNvSpPr>
            <a:spLocks noGrp="1"/>
          </p:cNvSpPr>
          <p:nvPr>
            <p:ph type="title"/>
          </p:nvPr>
        </p:nvSpPr>
        <p:spPr>
          <a:xfrm>
            <a:off x="531946" y="188640"/>
            <a:ext cx="8229600" cy="922114"/>
          </a:xfrm>
        </p:spPr>
        <p:txBody>
          <a:bodyPr/>
          <a:lstStyle/>
          <a:p>
            <a:r>
              <a:rPr lang="fr-FR" sz="4400" b="0" cap="none" dirty="0" smtClean="0">
                <a:latin typeface="Calibri Light" pitchFamily="34" charset="0"/>
              </a:rPr>
              <a:t>POC : Jour 5</a:t>
            </a:r>
            <a:endParaRPr lang="fr-FR" sz="4400" b="0" cap="none" dirty="0">
              <a:latin typeface="Calibri Light" pitchFamily="34" charset="0"/>
            </a:endParaRPr>
          </a:p>
        </p:txBody>
      </p:sp>
      <p:pic>
        <p:nvPicPr>
          <p:cNvPr id="3074"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089" y="1489257"/>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1856" y="1671567"/>
            <a:ext cx="360040" cy="360040"/>
          </a:xfrm>
          <a:prstGeom prst="rect">
            <a:avLst/>
          </a:prstGeom>
          <a:noFill/>
          <a:extLst>
            <a:ext uri="{909E8E84-426E-40DD-AFC4-6F175D3DCCD1}">
              <a14:hiddenFill xmlns:a14="http://schemas.microsoft.com/office/drawing/2010/main">
                <a:solidFill>
                  <a:srgbClr val="FFFFFF"/>
                </a:solidFill>
              </a14:hiddenFill>
            </a:ext>
          </a:extLst>
        </p:spPr>
      </p:pic>
      <p:cxnSp>
        <p:nvCxnSpPr>
          <p:cNvPr id="9" name="Connecteur droit avec flèche 8"/>
          <p:cNvCxnSpPr/>
          <p:nvPr/>
        </p:nvCxnSpPr>
        <p:spPr>
          <a:xfrm>
            <a:off x="910129" y="1876743"/>
            <a:ext cx="1034806" cy="0"/>
          </a:xfrm>
          <a:prstGeom prst="straightConnector1">
            <a:avLst/>
          </a:prstGeom>
          <a:ln w="76200">
            <a:solidFill>
              <a:srgbClr val="558ED5"/>
            </a:solidFill>
            <a:prstDash val="sysDot"/>
            <a:headEnd type="none" w="med" len="med"/>
            <a:tailEnd type="triangle" w="med" len="med"/>
          </a:ln>
        </p:spPr>
        <p:style>
          <a:lnRef idx="3">
            <a:schemeClr val="accent6"/>
          </a:lnRef>
          <a:fillRef idx="0">
            <a:schemeClr val="accent6"/>
          </a:fillRef>
          <a:effectRef idx="2">
            <a:schemeClr val="accent6"/>
          </a:effectRef>
          <a:fontRef idx="minor">
            <a:schemeClr val="tx1"/>
          </a:fontRef>
        </p:style>
      </p:cxnSp>
      <p:pic>
        <p:nvPicPr>
          <p:cNvPr id="6"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1643" y="1821677"/>
            <a:ext cx="360040" cy="360040"/>
          </a:xfrm>
          <a:prstGeom prst="rect">
            <a:avLst/>
          </a:prstGeom>
          <a:noFill/>
          <a:extLst>
            <a:ext uri="{909E8E84-426E-40DD-AFC4-6F175D3DCCD1}">
              <a14:hiddenFill xmlns:a14="http://schemas.microsoft.com/office/drawing/2010/main">
                <a:solidFill>
                  <a:srgbClr val="FFFFFF"/>
                </a:solidFill>
              </a14:hiddenFill>
            </a:ext>
          </a:extLst>
        </p:spPr>
      </p:pic>
      <p:cxnSp>
        <p:nvCxnSpPr>
          <p:cNvPr id="24" name="Connecteur droit avec flèche 23"/>
          <p:cNvCxnSpPr/>
          <p:nvPr/>
        </p:nvCxnSpPr>
        <p:spPr>
          <a:xfrm>
            <a:off x="3051750" y="2033625"/>
            <a:ext cx="792088" cy="383392"/>
          </a:xfrm>
          <a:prstGeom prst="straightConnector1">
            <a:avLst/>
          </a:prstGeom>
          <a:ln w="76200">
            <a:solidFill>
              <a:srgbClr val="558ED5"/>
            </a:solidFill>
            <a:prstDash val="sysDot"/>
            <a:headEnd type="none" w="med" len="med"/>
            <a:tailEnd type="triangle" w="med" len="med"/>
          </a:ln>
        </p:spPr>
        <p:style>
          <a:lnRef idx="3">
            <a:schemeClr val="accent6"/>
          </a:lnRef>
          <a:fillRef idx="0">
            <a:schemeClr val="accent6"/>
          </a:fillRef>
          <a:effectRef idx="2">
            <a:schemeClr val="accent6"/>
          </a:effectRef>
          <a:fontRef idx="minor">
            <a:schemeClr val="tx1"/>
          </a:fontRef>
        </p:style>
      </p:cxnSp>
      <p:sp>
        <p:nvSpPr>
          <p:cNvPr id="28" name="ZoneTexte 27"/>
          <p:cNvSpPr txBox="1"/>
          <p:nvPr/>
        </p:nvSpPr>
        <p:spPr>
          <a:xfrm>
            <a:off x="4223910" y="3501008"/>
            <a:ext cx="917485" cy="461665"/>
          </a:xfrm>
          <a:prstGeom prst="rect">
            <a:avLst/>
          </a:prstGeom>
          <a:noFill/>
        </p:spPr>
        <p:txBody>
          <a:bodyPr wrap="square" rtlCol="0">
            <a:spAutoFit/>
          </a:bodyPr>
          <a:lstStyle/>
          <a:p>
            <a:pPr algn="ctr"/>
            <a:r>
              <a:rPr lang="fr-FR" sz="2400" dirty="0" smtClean="0">
                <a:latin typeface="Calibri Light" pitchFamily="34" charset="0"/>
              </a:rPr>
              <a:t>DWH</a:t>
            </a:r>
            <a:endParaRPr lang="fr-FR" sz="2400" dirty="0">
              <a:latin typeface="Calibri Light" pitchFamily="34" charset="0"/>
            </a:endParaRPr>
          </a:p>
        </p:txBody>
      </p:sp>
      <p:sp>
        <p:nvSpPr>
          <p:cNvPr id="27" name="Cube 26"/>
          <p:cNvSpPr/>
          <p:nvPr/>
        </p:nvSpPr>
        <p:spPr>
          <a:xfrm>
            <a:off x="6555858" y="2492896"/>
            <a:ext cx="864096" cy="864096"/>
          </a:xfrm>
          <a:prstGeom prst="cube">
            <a:avLst/>
          </a:prstGeom>
          <a:solidFill>
            <a:srgbClr val="558ED5"/>
          </a:solidFill>
          <a:ln>
            <a:solidFill>
              <a:schemeClr val="tx1">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cxnSp>
        <p:nvCxnSpPr>
          <p:cNvPr id="30" name="Connecteur droit avec flèche 29"/>
          <p:cNvCxnSpPr/>
          <p:nvPr/>
        </p:nvCxnSpPr>
        <p:spPr>
          <a:xfrm>
            <a:off x="5508104" y="2996952"/>
            <a:ext cx="936237" cy="0"/>
          </a:xfrm>
          <a:prstGeom prst="straightConnector1">
            <a:avLst/>
          </a:prstGeom>
          <a:ln w="76200">
            <a:solidFill>
              <a:srgbClr val="558ED5"/>
            </a:solidFill>
            <a:prstDash val="sysDot"/>
            <a:headEnd type="none" w="med" len="med"/>
            <a:tailEnd type="triangle" w="med" len="med"/>
          </a:ln>
        </p:spPr>
        <p:style>
          <a:lnRef idx="3">
            <a:schemeClr val="accent6"/>
          </a:lnRef>
          <a:fillRef idx="0">
            <a:schemeClr val="accent6"/>
          </a:fillRef>
          <a:effectRef idx="2">
            <a:schemeClr val="accent6"/>
          </a:effectRef>
          <a:fontRef idx="minor">
            <a:schemeClr val="tx1"/>
          </a:fontRef>
        </p:style>
      </p:cxnSp>
      <p:pic>
        <p:nvPicPr>
          <p:cNvPr id="32"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948264" y="4941168"/>
            <a:ext cx="360040" cy="360040"/>
          </a:xfrm>
          <a:prstGeom prst="rect">
            <a:avLst/>
          </a:prstGeom>
          <a:noFill/>
          <a:extLst>
            <a:ext uri="{909E8E84-426E-40DD-AFC4-6F175D3DCCD1}">
              <a14:hiddenFill xmlns:a14="http://schemas.microsoft.com/office/drawing/2010/main">
                <a:solidFill>
                  <a:srgbClr val="FFFFFF"/>
                </a:solidFill>
              </a14:hiddenFill>
            </a:ext>
          </a:extLst>
        </p:spPr>
      </p:pic>
      <p:sp>
        <p:nvSpPr>
          <p:cNvPr id="33" name="Rectangle à coins arrondis 32"/>
          <p:cNvSpPr/>
          <p:nvPr/>
        </p:nvSpPr>
        <p:spPr>
          <a:xfrm>
            <a:off x="5655624" y="4666477"/>
            <a:ext cx="1220631" cy="706739"/>
          </a:xfrm>
          <a:prstGeom prst="roundRect">
            <a:avLst/>
          </a:prstGeom>
          <a:solidFill>
            <a:srgbClr val="558ED5"/>
          </a:solidFill>
          <a:ln>
            <a:solidFill>
              <a:schemeClr val="tx1">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sz="1600" b="1" dirty="0"/>
          </a:p>
        </p:txBody>
      </p:sp>
      <p:pic>
        <p:nvPicPr>
          <p:cNvPr id="3076" name="Picture 4" descr="http://www.twinharbor.com/GalleryContent/Original/user-management_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4577712" y="5733256"/>
            <a:ext cx="1034806" cy="81613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24328" y="4941168"/>
            <a:ext cx="360040" cy="360040"/>
          </a:xfrm>
          <a:prstGeom prst="rect">
            <a:avLst/>
          </a:prstGeom>
          <a:noFill/>
          <a:extLst>
            <a:ext uri="{909E8E84-426E-40DD-AFC4-6F175D3DCCD1}">
              <a14:hiddenFill xmlns:a14="http://schemas.microsoft.com/office/drawing/2010/main">
                <a:solidFill>
                  <a:srgbClr val="FFFFFF"/>
                </a:solidFill>
              </a14:hiddenFill>
            </a:ext>
          </a:extLst>
        </p:spPr>
      </p:pic>
      <p:cxnSp>
        <p:nvCxnSpPr>
          <p:cNvPr id="40" name="Connecteur droit avec flèche 39"/>
          <p:cNvCxnSpPr/>
          <p:nvPr/>
        </p:nvCxnSpPr>
        <p:spPr>
          <a:xfrm>
            <a:off x="7092280" y="3880757"/>
            <a:ext cx="0" cy="916395"/>
          </a:xfrm>
          <a:prstGeom prst="straightConnector1">
            <a:avLst/>
          </a:prstGeom>
          <a:ln w="12700">
            <a:solidFill>
              <a:srgbClr val="558ED5"/>
            </a:solidFill>
            <a:tailEnd type="arrow"/>
          </a:ln>
        </p:spPr>
        <p:style>
          <a:lnRef idx="1">
            <a:schemeClr val="accent1"/>
          </a:lnRef>
          <a:fillRef idx="0">
            <a:schemeClr val="accent1"/>
          </a:fillRef>
          <a:effectRef idx="0">
            <a:schemeClr val="accent1"/>
          </a:effectRef>
          <a:fontRef idx="minor">
            <a:schemeClr val="tx1"/>
          </a:fontRef>
        </p:style>
      </p:cxnSp>
      <p:cxnSp>
        <p:nvCxnSpPr>
          <p:cNvPr id="44" name="Connecteur droit avec flèche 43"/>
          <p:cNvCxnSpPr/>
          <p:nvPr/>
        </p:nvCxnSpPr>
        <p:spPr>
          <a:xfrm>
            <a:off x="6444207" y="3880757"/>
            <a:ext cx="1" cy="715198"/>
          </a:xfrm>
          <a:prstGeom prst="straightConnector1">
            <a:avLst/>
          </a:prstGeom>
          <a:ln w="12700">
            <a:solidFill>
              <a:srgbClr val="558ED5"/>
            </a:solidFill>
            <a:tailEnd type="arrow"/>
          </a:ln>
        </p:spPr>
        <p:style>
          <a:lnRef idx="1">
            <a:schemeClr val="accent1"/>
          </a:lnRef>
          <a:fillRef idx="0">
            <a:schemeClr val="accent1"/>
          </a:fillRef>
          <a:effectRef idx="0">
            <a:schemeClr val="accent1"/>
          </a:effectRef>
          <a:fontRef idx="minor">
            <a:schemeClr val="tx1"/>
          </a:fontRef>
        </p:style>
      </p:cxnSp>
      <p:cxnSp>
        <p:nvCxnSpPr>
          <p:cNvPr id="47" name="Connecteur droit avec flèche 46"/>
          <p:cNvCxnSpPr/>
          <p:nvPr/>
        </p:nvCxnSpPr>
        <p:spPr>
          <a:xfrm>
            <a:off x="5796136" y="3880757"/>
            <a:ext cx="0" cy="699288"/>
          </a:xfrm>
          <a:prstGeom prst="straightConnector1">
            <a:avLst/>
          </a:prstGeom>
          <a:ln w="12700">
            <a:solidFill>
              <a:srgbClr val="558ED5"/>
            </a:solidFill>
            <a:tailEnd type="arrow"/>
          </a:ln>
        </p:spPr>
        <p:style>
          <a:lnRef idx="1">
            <a:schemeClr val="accent1"/>
          </a:lnRef>
          <a:fillRef idx="0">
            <a:schemeClr val="accent1"/>
          </a:fillRef>
          <a:effectRef idx="0">
            <a:schemeClr val="accent1"/>
          </a:effectRef>
          <a:fontRef idx="minor">
            <a:schemeClr val="tx1"/>
          </a:fontRef>
        </p:style>
      </p:cxnSp>
      <p:cxnSp>
        <p:nvCxnSpPr>
          <p:cNvPr id="51" name="Connecteur droit avec flèche 50"/>
          <p:cNvCxnSpPr/>
          <p:nvPr/>
        </p:nvCxnSpPr>
        <p:spPr>
          <a:xfrm>
            <a:off x="7740352" y="3880757"/>
            <a:ext cx="0" cy="916395"/>
          </a:xfrm>
          <a:prstGeom prst="straightConnector1">
            <a:avLst/>
          </a:prstGeom>
          <a:ln w="12700">
            <a:solidFill>
              <a:srgbClr val="558ED5"/>
            </a:solidFill>
            <a:tailEnd type="arrow"/>
          </a:ln>
        </p:spPr>
        <p:style>
          <a:lnRef idx="1">
            <a:schemeClr val="accent1"/>
          </a:lnRef>
          <a:fillRef idx="0">
            <a:schemeClr val="accent1"/>
          </a:fillRef>
          <a:effectRef idx="0">
            <a:schemeClr val="accent1"/>
          </a:effectRef>
          <a:fontRef idx="minor">
            <a:schemeClr val="tx1"/>
          </a:fontRef>
        </p:style>
      </p:cxnSp>
      <p:cxnSp>
        <p:nvCxnSpPr>
          <p:cNvPr id="57" name="Connecteur en angle 56"/>
          <p:cNvCxnSpPr/>
          <p:nvPr/>
        </p:nvCxnSpPr>
        <p:spPr>
          <a:xfrm rot="16200000" flipH="1">
            <a:off x="2077661" y="3226966"/>
            <a:ext cx="2880323" cy="1412180"/>
          </a:xfrm>
          <a:prstGeom prst="bentConnector3">
            <a:avLst>
              <a:gd name="adj1" fmla="val 93504"/>
            </a:avLst>
          </a:prstGeom>
          <a:ln w="38100">
            <a:solidFill>
              <a:srgbClr val="628DE4"/>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3078" name="Connecteur droit 3077"/>
          <p:cNvCxnSpPr/>
          <p:nvPr/>
        </p:nvCxnSpPr>
        <p:spPr>
          <a:xfrm>
            <a:off x="6444208" y="3880757"/>
            <a:ext cx="1296144" cy="0"/>
          </a:xfrm>
          <a:prstGeom prst="line">
            <a:avLst/>
          </a:prstGeom>
          <a:ln w="12700">
            <a:solidFill>
              <a:srgbClr val="628DE4"/>
            </a:solidFill>
          </a:ln>
        </p:spPr>
        <p:style>
          <a:lnRef idx="1">
            <a:schemeClr val="accent1"/>
          </a:lnRef>
          <a:fillRef idx="0">
            <a:schemeClr val="accent1"/>
          </a:fillRef>
          <a:effectRef idx="0">
            <a:schemeClr val="accent1"/>
          </a:effectRef>
          <a:fontRef idx="minor">
            <a:schemeClr val="tx1"/>
          </a:fontRef>
        </p:style>
      </p:cxnSp>
      <p:cxnSp>
        <p:nvCxnSpPr>
          <p:cNvPr id="3080" name="Connecteur droit 3079"/>
          <p:cNvCxnSpPr/>
          <p:nvPr/>
        </p:nvCxnSpPr>
        <p:spPr>
          <a:xfrm>
            <a:off x="6875460" y="3429000"/>
            <a:ext cx="0" cy="451757"/>
          </a:xfrm>
          <a:prstGeom prst="line">
            <a:avLst/>
          </a:prstGeom>
          <a:ln w="12700">
            <a:solidFill>
              <a:srgbClr val="628DE4"/>
            </a:solidFill>
          </a:ln>
        </p:spPr>
        <p:style>
          <a:lnRef idx="1">
            <a:schemeClr val="accent1"/>
          </a:lnRef>
          <a:fillRef idx="0">
            <a:schemeClr val="accent1"/>
          </a:fillRef>
          <a:effectRef idx="0">
            <a:schemeClr val="accent1"/>
          </a:effectRef>
          <a:fontRef idx="minor">
            <a:schemeClr val="tx1"/>
          </a:fontRef>
        </p:style>
      </p:cxnSp>
      <p:cxnSp>
        <p:nvCxnSpPr>
          <p:cNvPr id="75" name="Connecteur droit 74"/>
          <p:cNvCxnSpPr/>
          <p:nvPr/>
        </p:nvCxnSpPr>
        <p:spPr>
          <a:xfrm>
            <a:off x="5402756" y="3429000"/>
            <a:ext cx="0" cy="451757"/>
          </a:xfrm>
          <a:prstGeom prst="line">
            <a:avLst/>
          </a:prstGeom>
          <a:ln w="12700">
            <a:solidFill>
              <a:srgbClr val="628DE4"/>
            </a:solidFill>
          </a:ln>
        </p:spPr>
        <p:style>
          <a:lnRef idx="1">
            <a:schemeClr val="accent1"/>
          </a:lnRef>
          <a:fillRef idx="0">
            <a:schemeClr val="accent1"/>
          </a:fillRef>
          <a:effectRef idx="0">
            <a:schemeClr val="accent1"/>
          </a:effectRef>
          <a:fontRef idx="minor">
            <a:schemeClr val="tx1"/>
          </a:fontRef>
        </p:style>
      </p:cxnSp>
      <p:cxnSp>
        <p:nvCxnSpPr>
          <p:cNvPr id="76" name="Connecteur droit 75"/>
          <p:cNvCxnSpPr/>
          <p:nvPr/>
        </p:nvCxnSpPr>
        <p:spPr>
          <a:xfrm>
            <a:off x="5402756" y="3880757"/>
            <a:ext cx="393380" cy="0"/>
          </a:xfrm>
          <a:prstGeom prst="line">
            <a:avLst/>
          </a:prstGeom>
          <a:ln w="12700">
            <a:solidFill>
              <a:srgbClr val="628DE4"/>
            </a:solidFill>
          </a:ln>
        </p:spPr>
        <p:style>
          <a:lnRef idx="1">
            <a:schemeClr val="accent1"/>
          </a:lnRef>
          <a:fillRef idx="0">
            <a:schemeClr val="accent1"/>
          </a:fillRef>
          <a:effectRef idx="0">
            <a:schemeClr val="accent1"/>
          </a:effectRef>
          <a:fontRef idx="minor">
            <a:schemeClr val="tx1"/>
          </a:fontRef>
        </p:style>
      </p:cxnSp>
      <p:sp>
        <p:nvSpPr>
          <p:cNvPr id="3087" name="Organigramme : Disque magnétique 3086"/>
          <p:cNvSpPr/>
          <p:nvPr/>
        </p:nvSpPr>
        <p:spPr>
          <a:xfrm>
            <a:off x="3929232" y="1821677"/>
            <a:ext cx="1473524" cy="1581371"/>
          </a:xfrm>
          <a:prstGeom prst="flowChartMagneticDisk">
            <a:avLst/>
          </a:prstGeom>
          <a:solidFill>
            <a:srgbClr val="558ED5"/>
          </a:solidFill>
          <a:ln>
            <a:solidFill>
              <a:schemeClr val="tx1">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solidFill>
                <a:schemeClr val="dk1"/>
              </a:solidFill>
            </a:endParaRPr>
          </a:p>
        </p:txBody>
      </p:sp>
      <p:sp>
        <p:nvSpPr>
          <p:cNvPr id="82" name="Organigramme : Disque magnétique 81"/>
          <p:cNvSpPr/>
          <p:nvPr/>
        </p:nvSpPr>
        <p:spPr>
          <a:xfrm>
            <a:off x="2066649" y="1564517"/>
            <a:ext cx="823934" cy="714059"/>
          </a:xfrm>
          <a:prstGeom prst="flowChartMagneticDisk">
            <a:avLst/>
          </a:prstGeom>
          <a:solidFill>
            <a:srgbClr val="558ED5"/>
          </a:solidFill>
          <a:ln>
            <a:solidFill>
              <a:schemeClr val="tx1">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solidFill>
                <a:schemeClr val="dk1"/>
              </a:solidFill>
            </a:endParaRPr>
          </a:p>
        </p:txBody>
      </p:sp>
      <p:sp>
        <p:nvSpPr>
          <p:cNvPr id="3090" name="ZoneTexte 3089"/>
          <p:cNvSpPr txBox="1"/>
          <p:nvPr/>
        </p:nvSpPr>
        <p:spPr>
          <a:xfrm>
            <a:off x="3697158" y="4509120"/>
            <a:ext cx="1738938" cy="523220"/>
          </a:xfrm>
          <a:prstGeom prst="rect">
            <a:avLst/>
          </a:prstGeom>
          <a:noFill/>
        </p:spPr>
        <p:txBody>
          <a:bodyPr wrap="none" rtlCol="0">
            <a:spAutoFit/>
          </a:bodyPr>
          <a:lstStyle/>
          <a:p>
            <a:r>
              <a:rPr lang="fr-FR" sz="2800" dirty="0" smtClean="0">
                <a:latin typeface="Calibri Light" pitchFamily="34" charset="0"/>
              </a:rPr>
              <a:t>SharePoint</a:t>
            </a:r>
            <a:endParaRPr lang="fr-FR" sz="2800" dirty="0">
              <a:latin typeface="Calibri Light" pitchFamily="34" charset="0"/>
            </a:endParaRPr>
          </a:p>
        </p:txBody>
      </p:sp>
      <p:sp>
        <p:nvSpPr>
          <p:cNvPr id="86" name="ZoneTexte 85"/>
          <p:cNvSpPr txBox="1"/>
          <p:nvPr/>
        </p:nvSpPr>
        <p:spPr>
          <a:xfrm>
            <a:off x="5796136" y="4789013"/>
            <a:ext cx="917485" cy="461665"/>
          </a:xfrm>
          <a:prstGeom prst="rect">
            <a:avLst/>
          </a:prstGeom>
          <a:noFill/>
        </p:spPr>
        <p:txBody>
          <a:bodyPr wrap="square" rtlCol="0">
            <a:spAutoFit/>
          </a:bodyPr>
          <a:lstStyle/>
          <a:p>
            <a:pPr algn="ctr"/>
            <a:r>
              <a:rPr lang="fr-FR" sz="2400" dirty="0" smtClean="0">
                <a:latin typeface="Calibri Light" pitchFamily="34" charset="0"/>
              </a:rPr>
              <a:t>SSRS</a:t>
            </a:r>
            <a:endParaRPr lang="fr-FR" sz="2400" dirty="0">
              <a:latin typeface="Calibri Light" pitchFamily="34" charset="0"/>
            </a:endParaRPr>
          </a:p>
        </p:txBody>
      </p:sp>
      <p:sp>
        <p:nvSpPr>
          <p:cNvPr id="87" name="ZoneTexte 86"/>
          <p:cNvSpPr txBox="1"/>
          <p:nvPr/>
        </p:nvSpPr>
        <p:spPr>
          <a:xfrm>
            <a:off x="1763688" y="2204864"/>
            <a:ext cx="917485" cy="461665"/>
          </a:xfrm>
          <a:prstGeom prst="rect">
            <a:avLst/>
          </a:prstGeom>
          <a:noFill/>
        </p:spPr>
        <p:txBody>
          <a:bodyPr wrap="square" rtlCol="0">
            <a:spAutoFit/>
          </a:bodyPr>
          <a:lstStyle/>
          <a:p>
            <a:pPr algn="ctr"/>
            <a:r>
              <a:rPr lang="fr-FR" sz="2400" dirty="0" smtClean="0">
                <a:latin typeface="Calibri Light" pitchFamily="34" charset="0"/>
              </a:rPr>
              <a:t>ODS</a:t>
            </a:r>
            <a:endParaRPr lang="fr-FR" sz="2400" dirty="0">
              <a:latin typeface="Calibri Light" pitchFamily="34" charset="0"/>
            </a:endParaRPr>
          </a:p>
        </p:txBody>
      </p:sp>
      <p:sp>
        <p:nvSpPr>
          <p:cNvPr id="88" name="Rectangle à coins arrondis 87"/>
          <p:cNvSpPr/>
          <p:nvPr/>
        </p:nvSpPr>
        <p:spPr>
          <a:xfrm>
            <a:off x="2555776" y="2128217"/>
            <a:ext cx="511914" cy="288032"/>
          </a:xfrm>
          <a:prstGeom prst="roundRect">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fr-FR" sz="1200" dirty="0" smtClean="0">
                <a:latin typeface="Calibri Light" pitchFamily="34" charset="0"/>
              </a:rPr>
              <a:t>TRA</a:t>
            </a:r>
            <a:endParaRPr lang="fr-FR" sz="1200" dirty="0">
              <a:latin typeface="Calibri Light" pitchFamily="34" charset="0"/>
            </a:endParaRPr>
          </a:p>
        </p:txBody>
      </p:sp>
      <p:sp>
        <p:nvSpPr>
          <p:cNvPr id="91" name="Rectangle à coins arrondis 90"/>
          <p:cNvSpPr/>
          <p:nvPr/>
        </p:nvSpPr>
        <p:spPr>
          <a:xfrm>
            <a:off x="4515473" y="2708920"/>
            <a:ext cx="301042" cy="288032"/>
          </a:xfrm>
          <a:prstGeom prst="roundRect">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dirty="0">
              <a:latin typeface="Calibri Light" pitchFamily="34" charset="0"/>
            </a:endParaRPr>
          </a:p>
        </p:txBody>
      </p:sp>
      <p:sp>
        <p:nvSpPr>
          <p:cNvPr id="92" name="Ellipse 91"/>
          <p:cNvSpPr/>
          <p:nvPr/>
        </p:nvSpPr>
        <p:spPr>
          <a:xfrm>
            <a:off x="4590457" y="2448818"/>
            <a:ext cx="150521" cy="144016"/>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93" name="Ellipse 92"/>
          <p:cNvSpPr/>
          <p:nvPr/>
        </p:nvSpPr>
        <p:spPr>
          <a:xfrm>
            <a:off x="4952126" y="2780928"/>
            <a:ext cx="150521" cy="144016"/>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94" name="Ellipse 93"/>
          <p:cNvSpPr/>
          <p:nvPr/>
        </p:nvSpPr>
        <p:spPr>
          <a:xfrm>
            <a:off x="4590456" y="3140968"/>
            <a:ext cx="150521" cy="144016"/>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95" name="Ellipse 94"/>
          <p:cNvSpPr/>
          <p:nvPr/>
        </p:nvSpPr>
        <p:spPr>
          <a:xfrm>
            <a:off x="4237198" y="2780928"/>
            <a:ext cx="150521" cy="144016"/>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cxnSp>
        <p:nvCxnSpPr>
          <p:cNvPr id="96" name="Connecteur droit 95"/>
          <p:cNvCxnSpPr>
            <a:stCxn id="91" idx="3"/>
            <a:endCxn id="93" idx="2"/>
          </p:cNvCxnSpPr>
          <p:nvPr/>
        </p:nvCxnSpPr>
        <p:spPr>
          <a:xfrm>
            <a:off x="4816515" y="2852936"/>
            <a:ext cx="135611" cy="0"/>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cxnSp>
        <p:nvCxnSpPr>
          <p:cNvPr id="97" name="Connecteur droit 96"/>
          <p:cNvCxnSpPr>
            <a:stCxn id="92" idx="4"/>
            <a:endCxn id="91" idx="0"/>
          </p:cNvCxnSpPr>
          <p:nvPr/>
        </p:nvCxnSpPr>
        <p:spPr>
          <a:xfrm>
            <a:off x="4665718" y="2592834"/>
            <a:ext cx="276" cy="116086"/>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cxnSp>
        <p:nvCxnSpPr>
          <p:cNvPr id="98" name="Connecteur droit 97"/>
          <p:cNvCxnSpPr>
            <a:stCxn id="95" idx="6"/>
            <a:endCxn id="91" idx="1"/>
          </p:cNvCxnSpPr>
          <p:nvPr/>
        </p:nvCxnSpPr>
        <p:spPr>
          <a:xfrm>
            <a:off x="4387719" y="2852936"/>
            <a:ext cx="127754" cy="0"/>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cxnSp>
        <p:nvCxnSpPr>
          <p:cNvPr id="99" name="Connecteur droit 98"/>
          <p:cNvCxnSpPr>
            <a:stCxn id="91" idx="2"/>
            <a:endCxn id="94" idx="0"/>
          </p:cNvCxnSpPr>
          <p:nvPr/>
        </p:nvCxnSpPr>
        <p:spPr>
          <a:xfrm flipH="1">
            <a:off x="4665717" y="2996952"/>
            <a:ext cx="277" cy="144016"/>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sp>
        <p:nvSpPr>
          <p:cNvPr id="41" name="ZoneTexte 40"/>
          <p:cNvSpPr txBox="1"/>
          <p:nvPr/>
        </p:nvSpPr>
        <p:spPr>
          <a:xfrm>
            <a:off x="2779632" y="4890646"/>
            <a:ext cx="640240" cy="338554"/>
          </a:xfrm>
          <a:prstGeom prst="rect">
            <a:avLst/>
          </a:prstGeom>
          <a:noFill/>
        </p:spPr>
        <p:txBody>
          <a:bodyPr wrap="none" rtlCol="0">
            <a:spAutoFit/>
          </a:bodyPr>
          <a:lstStyle/>
          <a:p>
            <a:r>
              <a:rPr lang="fr-FR" sz="1600" dirty="0" smtClean="0">
                <a:latin typeface="Calibri Light" pitchFamily="34" charset="0"/>
              </a:rPr>
              <a:t>Listes</a:t>
            </a:r>
            <a:endParaRPr lang="fr-FR" sz="1600" dirty="0">
              <a:latin typeface="Calibri Light" pitchFamily="34" charset="0"/>
            </a:endParaRPr>
          </a:p>
        </p:txBody>
      </p:sp>
    </p:spTree>
    <p:extLst>
      <p:ext uri="{BB962C8B-B14F-4D97-AF65-F5344CB8AC3E}">
        <p14:creationId xmlns:p14="http://schemas.microsoft.com/office/powerpoint/2010/main" val="271263551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5 Jours!?</a:t>
            </a:r>
            <a:endParaRPr lang="fr-FR" sz="4400" b="0" cap="none" dirty="0">
              <a:latin typeface="Calibri Light" pitchFamily="34" charset="0"/>
            </a:endParaRPr>
          </a:p>
        </p:txBody>
      </p:sp>
      <p:sp>
        <p:nvSpPr>
          <p:cNvPr id="3" name="Espace réservé du contenu 2"/>
          <p:cNvSpPr>
            <a:spLocks noGrp="1"/>
          </p:cNvSpPr>
          <p:nvPr>
            <p:ph idx="1"/>
          </p:nvPr>
        </p:nvSpPr>
        <p:spPr>
          <a:xfrm>
            <a:off x="457200" y="1268760"/>
            <a:ext cx="8229600" cy="4903440"/>
          </a:xfrm>
        </p:spPr>
        <p:txBody>
          <a:bodyPr/>
          <a:lstStyle/>
          <a:p>
            <a:r>
              <a:rPr lang="fr-FR" dirty="0" smtClean="0">
                <a:latin typeface="Calibri" pitchFamily="34" charset="0"/>
              </a:rPr>
              <a:t>Connaissances de toutes les briques</a:t>
            </a:r>
          </a:p>
          <a:p>
            <a:r>
              <a:rPr lang="fr-FR" sz="3200" dirty="0" smtClean="0">
                <a:latin typeface="Calibri" pitchFamily="34" charset="0"/>
              </a:rPr>
              <a:t>Et de comment elles s’imbriquent!</a:t>
            </a:r>
          </a:p>
          <a:p>
            <a:endParaRPr lang="fr-FR" dirty="0">
              <a:latin typeface="Calibri" pitchFamily="34" charset="0"/>
            </a:endParaRPr>
          </a:p>
        </p:txBody>
      </p:sp>
      <p:pic>
        <p:nvPicPr>
          <p:cNvPr id="4100" name="Picture 4" descr="http://cache.gawkerassets.com/assets/images/4/2012/01/4bd95239f5ea4f844f2ee02e713dac5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12179" y="2852936"/>
            <a:ext cx="4549739" cy="3033160"/>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hoinvented.org/wp-content/uploads/2010/11/lego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9552" y="3645024"/>
            <a:ext cx="1759274" cy="1256624"/>
          </a:xfrm>
          <a:prstGeom prst="rect">
            <a:avLst/>
          </a:prstGeom>
          <a:noFill/>
          <a:extLst>
            <a:ext uri="{909E8E84-426E-40DD-AFC4-6F175D3DCCD1}">
              <a14:hiddenFill xmlns:a14="http://schemas.microsoft.com/office/drawing/2010/main">
                <a:solidFill>
                  <a:srgbClr val="FFFFFF"/>
                </a:solidFill>
              </a14:hiddenFill>
            </a:ext>
          </a:extLst>
        </p:spPr>
      </p:pic>
      <p:sp>
        <p:nvSpPr>
          <p:cNvPr id="4" name="Flèche droite 3"/>
          <p:cNvSpPr/>
          <p:nvPr/>
        </p:nvSpPr>
        <p:spPr>
          <a:xfrm>
            <a:off x="2555776" y="3805284"/>
            <a:ext cx="1296144" cy="936104"/>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Tree>
    <p:extLst>
      <p:ext uri="{BB962C8B-B14F-4D97-AF65-F5344CB8AC3E}">
        <p14:creationId xmlns:p14="http://schemas.microsoft.com/office/powerpoint/2010/main" val="255412187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5 Jours!?</a:t>
            </a:r>
            <a:endParaRPr lang="fr-FR" sz="4400" b="0" cap="none" dirty="0">
              <a:latin typeface="Calibri Light" pitchFamily="34" charset="0"/>
            </a:endParaRPr>
          </a:p>
        </p:txBody>
      </p:sp>
      <p:sp>
        <p:nvSpPr>
          <p:cNvPr id="3" name="Espace réservé du contenu 2"/>
          <p:cNvSpPr>
            <a:spLocks noGrp="1"/>
          </p:cNvSpPr>
          <p:nvPr>
            <p:ph idx="1"/>
          </p:nvPr>
        </p:nvSpPr>
        <p:spPr>
          <a:xfrm>
            <a:off x="457200" y="1268760"/>
            <a:ext cx="8507288" cy="4903440"/>
          </a:xfrm>
        </p:spPr>
        <p:txBody>
          <a:bodyPr/>
          <a:lstStyle/>
          <a:p>
            <a:r>
              <a:rPr lang="fr-FR" dirty="0" smtClean="0">
                <a:latin typeface="Calibri" pitchFamily="34" charset="0"/>
              </a:rPr>
              <a:t>Vision Agile</a:t>
            </a:r>
            <a:endParaRPr lang="fr-FR" b="1" dirty="0" smtClean="0">
              <a:latin typeface="Calibri" pitchFamily="34" charset="0"/>
            </a:endParaRPr>
          </a:p>
          <a:p>
            <a:pPr lvl="1"/>
            <a:r>
              <a:rPr lang="fr-FR" dirty="0" smtClean="0">
                <a:latin typeface="Calibri" pitchFamily="34" charset="0"/>
              </a:rPr>
              <a:t>La </a:t>
            </a:r>
            <a:r>
              <a:rPr lang="fr-FR" b="1" dirty="0" smtClean="0">
                <a:latin typeface="Calibri" pitchFamily="34" charset="0"/>
              </a:rPr>
              <a:t>simplicité</a:t>
            </a:r>
            <a:r>
              <a:rPr lang="fr-FR" dirty="0" smtClean="0">
                <a:latin typeface="Calibri" pitchFamily="34" charset="0"/>
              </a:rPr>
              <a:t> – l’art de s’économiser du travail – est essentielle</a:t>
            </a:r>
          </a:p>
          <a:p>
            <a:endParaRPr lang="fr-FR" dirty="0" smtClean="0">
              <a:latin typeface="Calibri" pitchFamily="34" charset="0"/>
            </a:endParaRPr>
          </a:p>
          <a:p>
            <a:r>
              <a:rPr lang="fr-FR" dirty="0" smtClean="0">
                <a:latin typeface="Calibri" pitchFamily="34" charset="0"/>
              </a:rPr>
              <a:t>Vision </a:t>
            </a:r>
            <a:r>
              <a:rPr lang="fr-FR" dirty="0">
                <a:latin typeface="Calibri" pitchFamily="34" charset="0"/>
              </a:rPr>
              <a:t>Lean</a:t>
            </a:r>
          </a:p>
          <a:p>
            <a:pPr lvl="1"/>
            <a:r>
              <a:rPr lang="fr-FR" b="1" dirty="0" smtClean="0">
                <a:latin typeface="Calibri" pitchFamily="34" charset="0"/>
              </a:rPr>
              <a:t>Pull</a:t>
            </a:r>
            <a:r>
              <a:rPr lang="fr-FR" dirty="0" smtClean="0">
                <a:latin typeface="Calibri" pitchFamily="34" charset="0"/>
              </a:rPr>
              <a:t> : on tire une fonctionnalité depuis l’utilisateur, plutôt que la pousser vers lui</a:t>
            </a:r>
          </a:p>
          <a:p>
            <a:pPr lvl="1"/>
            <a:r>
              <a:rPr lang="fr-FR" b="1" dirty="0" err="1" smtClean="0">
                <a:latin typeface="Calibri" pitchFamily="34" charset="0"/>
              </a:rPr>
              <a:t>Waste</a:t>
            </a:r>
            <a:r>
              <a:rPr lang="fr-FR" b="1" dirty="0" smtClean="0">
                <a:latin typeface="Calibri" pitchFamily="34" charset="0"/>
              </a:rPr>
              <a:t> Management </a:t>
            </a:r>
            <a:r>
              <a:rPr lang="fr-FR" dirty="0" smtClean="0">
                <a:latin typeface="Calibri" pitchFamily="34" charset="0"/>
              </a:rPr>
              <a:t>: on élimine tout ce qui n’est pas nécessaire et qui alourdit la souplesse du système</a:t>
            </a:r>
          </a:p>
          <a:p>
            <a:endParaRPr lang="fr-FR" dirty="0">
              <a:latin typeface="Calibri" pitchFamily="34" charset="0"/>
            </a:endParaRPr>
          </a:p>
        </p:txBody>
      </p:sp>
      <p:pic>
        <p:nvPicPr>
          <p:cNvPr id="5" name="Picture 2" descr="http://www.woorkz.com/wp-content/uploads/2012/03/ninja_crouc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4684581"/>
            <a:ext cx="1259632" cy="2173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877960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Une approche différente</a:t>
            </a:r>
            <a:endParaRPr lang="fr-FR" sz="4400" b="0" cap="none" dirty="0">
              <a:latin typeface="Calibri Light" pitchFamily="34" charset="0"/>
            </a:endParaRP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5802" y="1268760"/>
            <a:ext cx="7368554"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65127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Découpage du besoin?</a:t>
            </a:r>
            <a:endParaRPr lang="fr-FR" sz="4400" b="0" cap="none" dirty="0">
              <a:latin typeface="Calibri Light" pitchFamily="34" charset="0"/>
            </a:endParaRPr>
          </a:p>
        </p:txBody>
      </p:sp>
      <p:sp>
        <p:nvSpPr>
          <p:cNvPr id="3" name="Espace réservé du contenu 2"/>
          <p:cNvSpPr>
            <a:spLocks noGrp="1"/>
          </p:cNvSpPr>
          <p:nvPr>
            <p:ph idx="1"/>
          </p:nvPr>
        </p:nvSpPr>
        <p:spPr>
          <a:xfrm>
            <a:off x="326671" y="1268760"/>
            <a:ext cx="8229600" cy="4903440"/>
          </a:xfrm>
        </p:spPr>
        <p:txBody>
          <a:bodyPr/>
          <a:lstStyle/>
          <a:p>
            <a:r>
              <a:rPr lang="fr-FR" dirty="0" smtClean="0">
                <a:latin typeface="Calibri" pitchFamily="34" charset="0"/>
              </a:rPr>
              <a:t>POC : </a:t>
            </a:r>
            <a:endParaRPr lang="fr-FR" dirty="0">
              <a:latin typeface="Calibri" pitchFamily="34" charset="0"/>
            </a:endParaRPr>
          </a:p>
        </p:txBody>
      </p:sp>
      <p:pic>
        <p:nvPicPr>
          <p:cNvPr id="4"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832" y="1844824"/>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832" y="2204864"/>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5517" y="2564904"/>
            <a:ext cx="360040" cy="360040"/>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p:cNvSpPr txBox="1"/>
          <p:nvPr/>
        </p:nvSpPr>
        <p:spPr>
          <a:xfrm>
            <a:off x="1325557" y="1834304"/>
            <a:ext cx="2958411" cy="400110"/>
          </a:xfrm>
          <a:prstGeom prst="rect">
            <a:avLst/>
          </a:prstGeom>
          <a:noFill/>
        </p:spPr>
        <p:txBody>
          <a:bodyPr wrap="square" rtlCol="0">
            <a:spAutoFit/>
          </a:bodyPr>
          <a:lstStyle/>
          <a:p>
            <a:r>
              <a:rPr lang="fr-FR" sz="2000" dirty="0" smtClean="0">
                <a:latin typeface="Calibri" pitchFamily="34" charset="0"/>
              </a:rPr>
              <a:t>Blessures et Maladies</a:t>
            </a:r>
            <a:endParaRPr lang="fr-FR" sz="2000" dirty="0">
              <a:latin typeface="Calibri" pitchFamily="34" charset="0"/>
            </a:endParaRPr>
          </a:p>
        </p:txBody>
      </p:sp>
      <p:sp>
        <p:nvSpPr>
          <p:cNvPr id="8" name="ZoneTexte 7"/>
          <p:cNvSpPr txBox="1"/>
          <p:nvPr/>
        </p:nvSpPr>
        <p:spPr>
          <a:xfrm>
            <a:off x="1331640" y="2225161"/>
            <a:ext cx="2958411" cy="400110"/>
          </a:xfrm>
          <a:prstGeom prst="rect">
            <a:avLst/>
          </a:prstGeom>
          <a:noFill/>
        </p:spPr>
        <p:txBody>
          <a:bodyPr wrap="square" rtlCol="0">
            <a:spAutoFit/>
          </a:bodyPr>
          <a:lstStyle/>
          <a:p>
            <a:r>
              <a:rPr lang="fr-FR" sz="2000" dirty="0" smtClean="0">
                <a:latin typeface="Calibri" pitchFamily="34" charset="0"/>
              </a:rPr>
              <a:t>Projets et Clients</a:t>
            </a:r>
            <a:endParaRPr lang="fr-FR" sz="2000" dirty="0">
              <a:latin typeface="Calibri" pitchFamily="34" charset="0"/>
            </a:endParaRPr>
          </a:p>
        </p:txBody>
      </p:sp>
      <p:sp>
        <p:nvSpPr>
          <p:cNvPr id="9" name="ZoneTexte 8"/>
          <p:cNvSpPr txBox="1"/>
          <p:nvPr/>
        </p:nvSpPr>
        <p:spPr>
          <a:xfrm>
            <a:off x="1331640" y="2588760"/>
            <a:ext cx="2958411" cy="400110"/>
          </a:xfrm>
          <a:prstGeom prst="rect">
            <a:avLst/>
          </a:prstGeom>
          <a:noFill/>
        </p:spPr>
        <p:txBody>
          <a:bodyPr wrap="square" rtlCol="0">
            <a:spAutoFit/>
          </a:bodyPr>
          <a:lstStyle/>
          <a:p>
            <a:r>
              <a:rPr lang="fr-FR" sz="2000" dirty="0" smtClean="0">
                <a:latin typeface="Calibri" pitchFamily="34" charset="0"/>
              </a:rPr>
              <a:t>Indicateurs mensuels</a:t>
            </a:r>
            <a:endParaRPr lang="fr-FR" sz="2000" dirty="0">
              <a:latin typeface="Calibri" pitchFamily="34" charset="0"/>
            </a:endParaRPr>
          </a:p>
        </p:txBody>
      </p:sp>
      <p:pic>
        <p:nvPicPr>
          <p:cNvPr id="48"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792" y="1844824"/>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752" y="1844824"/>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109" y="2564904"/>
            <a:ext cx="360040" cy="3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591969"/>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Découpage du besoin?</a:t>
            </a:r>
            <a:endParaRPr lang="fr-FR" sz="4400" b="0" cap="none" dirty="0">
              <a:latin typeface="Calibri Light" pitchFamily="34" charset="0"/>
            </a:endParaRPr>
          </a:p>
        </p:txBody>
      </p:sp>
      <p:sp>
        <p:nvSpPr>
          <p:cNvPr id="3" name="Espace réservé du contenu 2"/>
          <p:cNvSpPr>
            <a:spLocks noGrp="1"/>
          </p:cNvSpPr>
          <p:nvPr>
            <p:ph idx="1"/>
          </p:nvPr>
        </p:nvSpPr>
        <p:spPr>
          <a:xfrm>
            <a:off x="326671" y="1268760"/>
            <a:ext cx="8229600" cy="4903440"/>
          </a:xfrm>
        </p:spPr>
        <p:txBody>
          <a:bodyPr/>
          <a:lstStyle/>
          <a:p>
            <a:r>
              <a:rPr lang="fr-FR" dirty="0" smtClean="0">
                <a:latin typeface="Calibri" pitchFamily="34" charset="0"/>
              </a:rPr>
              <a:t>POC : </a:t>
            </a:r>
            <a:endParaRPr lang="fr-FR" dirty="0">
              <a:latin typeface="Calibri" pitchFamily="34" charset="0"/>
            </a:endParaRPr>
          </a:p>
        </p:txBody>
      </p:sp>
      <p:sp>
        <p:nvSpPr>
          <p:cNvPr id="7" name="ZoneTexte 6"/>
          <p:cNvSpPr txBox="1"/>
          <p:nvPr/>
        </p:nvSpPr>
        <p:spPr>
          <a:xfrm>
            <a:off x="1325557" y="1834304"/>
            <a:ext cx="2958411" cy="400110"/>
          </a:xfrm>
          <a:prstGeom prst="rect">
            <a:avLst/>
          </a:prstGeom>
          <a:noFill/>
        </p:spPr>
        <p:txBody>
          <a:bodyPr wrap="square" rtlCol="0">
            <a:spAutoFit/>
          </a:bodyPr>
          <a:lstStyle/>
          <a:p>
            <a:r>
              <a:rPr lang="fr-FR" sz="2000" dirty="0" smtClean="0">
                <a:latin typeface="Calibri" pitchFamily="34" charset="0"/>
              </a:rPr>
              <a:t>Blessures et Maladies</a:t>
            </a:r>
            <a:endParaRPr lang="fr-FR" sz="2000" dirty="0">
              <a:latin typeface="Calibri" pitchFamily="34" charset="0"/>
            </a:endParaRPr>
          </a:p>
        </p:txBody>
      </p:sp>
      <p:sp>
        <p:nvSpPr>
          <p:cNvPr id="8" name="ZoneTexte 7"/>
          <p:cNvSpPr txBox="1"/>
          <p:nvPr/>
        </p:nvSpPr>
        <p:spPr>
          <a:xfrm>
            <a:off x="1331640" y="2225161"/>
            <a:ext cx="2958411" cy="400110"/>
          </a:xfrm>
          <a:prstGeom prst="rect">
            <a:avLst/>
          </a:prstGeom>
          <a:noFill/>
        </p:spPr>
        <p:txBody>
          <a:bodyPr wrap="square" rtlCol="0">
            <a:spAutoFit/>
          </a:bodyPr>
          <a:lstStyle/>
          <a:p>
            <a:r>
              <a:rPr lang="fr-FR" sz="2000" dirty="0" smtClean="0">
                <a:latin typeface="Calibri" pitchFamily="34" charset="0"/>
              </a:rPr>
              <a:t>Projets et Clients</a:t>
            </a:r>
            <a:endParaRPr lang="fr-FR" sz="2000" dirty="0">
              <a:latin typeface="Calibri" pitchFamily="34" charset="0"/>
            </a:endParaRPr>
          </a:p>
        </p:txBody>
      </p:sp>
      <p:sp>
        <p:nvSpPr>
          <p:cNvPr id="9" name="ZoneTexte 8"/>
          <p:cNvSpPr txBox="1"/>
          <p:nvPr/>
        </p:nvSpPr>
        <p:spPr>
          <a:xfrm>
            <a:off x="1331640" y="2588760"/>
            <a:ext cx="2958411" cy="400110"/>
          </a:xfrm>
          <a:prstGeom prst="rect">
            <a:avLst/>
          </a:prstGeom>
          <a:noFill/>
        </p:spPr>
        <p:txBody>
          <a:bodyPr wrap="square" rtlCol="0">
            <a:spAutoFit/>
          </a:bodyPr>
          <a:lstStyle/>
          <a:p>
            <a:r>
              <a:rPr lang="fr-FR" sz="2000" dirty="0" smtClean="0">
                <a:latin typeface="Calibri" pitchFamily="34" charset="0"/>
              </a:rPr>
              <a:t>Indicateurs mensuels</a:t>
            </a:r>
            <a:endParaRPr lang="fr-FR" sz="2000" dirty="0">
              <a:latin typeface="Calibri" pitchFamily="34" charset="0"/>
            </a:endParaRPr>
          </a:p>
        </p:txBody>
      </p:sp>
      <p:cxnSp>
        <p:nvCxnSpPr>
          <p:cNvPr id="15" name="Connecteur droit 14"/>
          <p:cNvCxnSpPr/>
          <p:nvPr/>
        </p:nvCxnSpPr>
        <p:spPr>
          <a:xfrm flipV="1">
            <a:off x="7158449" y="2664505"/>
            <a:ext cx="1272426" cy="647281"/>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cxnSp>
        <p:nvCxnSpPr>
          <p:cNvPr id="16" name="Connecteur droit 15"/>
          <p:cNvCxnSpPr/>
          <p:nvPr/>
        </p:nvCxnSpPr>
        <p:spPr>
          <a:xfrm flipH="1">
            <a:off x="6905606" y="2148506"/>
            <a:ext cx="252844" cy="1149381"/>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cxnSp>
        <p:nvCxnSpPr>
          <p:cNvPr id="17" name="Connecteur droit 16"/>
          <p:cNvCxnSpPr/>
          <p:nvPr/>
        </p:nvCxnSpPr>
        <p:spPr>
          <a:xfrm>
            <a:off x="5057301" y="3284984"/>
            <a:ext cx="1654424" cy="100027"/>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sp>
        <p:nvSpPr>
          <p:cNvPr id="38" name="ZoneTexte 37"/>
          <p:cNvSpPr txBox="1"/>
          <p:nvPr/>
        </p:nvSpPr>
        <p:spPr>
          <a:xfrm>
            <a:off x="7468565" y="2461228"/>
            <a:ext cx="792205" cy="369332"/>
          </a:xfrm>
          <a:prstGeom prst="rect">
            <a:avLst/>
          </a:prstGeom>
          <a:noFill/>
        </p:spPr>
        <p:txBody>
          <a:bodyPr wrap="none" rtlCol="0">
            <a:spAutoFit/>
          </a:bodyPr>
          <a:lstStyle/>
          <a:p>
            <a:pPr algn="r"/>
            <a:r>
              <a:rPr lang="fr-FR" dirty="0" smtClean="0"/>
              <a:t>Cause</a:t>
            </a:r>
            <a:endParaRPr lang="fr-FR" dirty="0"/>
          </a:p>
        </p:txBody>
      </p:sp>
      <p:sp>
        <p:nvSpPr>
          <p:cNvPr id="39" name="ZoneTexte 38"/>
          <p:cNvSpPr txBox="1"/>
          <p:nvPr/>
        </p:nvSpPr>
        <p:spPr>
          <a:xfrm>
            <a:off x="5495992" y="1972154"/>
            <a:ext cx="1553630" cy="369332"/>
          </a:xfrm>
          <a:prstGeom prst="rect">
            <a:avLst/>
          </a:prstGeom>
          <a:noFill/>
        </p:spPr>
        <p:txBody>
          <a:bodyPr wrap="none" rtlCol="0">
            <a:spAutoFit/>
          </a:bodyPr>
          <a:lstStyle/>
          <a:p>
            <a:r>
              <a:rPr lang="fr-FR" dirty="0" smtClean="0"/>
              <a:t>Conséquence</a:t>
            </a:r>
            <a:endParaRPr lang="fr-FR" dirty="0"/>
          </a:p>
        </p:txBody>
      </p:sp>
      <p:sp>
        <p:nvSpPr>
          <p:cNvPr id="40" name="ZoneTexte 39"/>
          <p:cNvSpPr txBox="1"/>
          <p:nvPr/>
        </p:nvSpPr>
        <p:spPr>
          <a:xfrm>
            <a:off x="2332954" y="5093932"/>
            <a:ext cx="2440540" cy="369332"/>
          </a:xfrm>
          <a:prstGeom prst="rect">
            <a:avLst/>
          </a:prstGeom>
          <a:noFill/>
        </p:spPr>
        <p:txBody>
          <a:bodyPr wrap="none" rtlCol="0">
            <a:spAutoFit/>
          </a:bodyPr>
          <a:lstStyle/>
          <a:p>
            <a:pPr algn="r"/>
            <a:r>
              <a:rPr lang="fr-FR" dirty="0" smtClean="0"/>
              <a:t>Classification Employé</a:t>
            </a:r>
            <a:endParaRPr lang="fr-FR" dirty="0"/>
          </a:p>
        </p:txBody>
      </p:sp>
      <p:sp>
        <p:nvSpPr>
          <p:cNvPr id="42" name="ZoneTexte 41"/>
          <p:cNvSpPr txBox="1"/>
          <p:nvPr/>
        </p:nvSpPr>
        <p:spPr>
          <a:xfrm>
            <a:off x="3657745" y="4214944"/>
            <a:ext cx="599844" cy="369332"/>
          </a:xfrm>
          <a:prstGeom prst="rect">
            <a:avLst/>
          </a:prstGeom>
          <a:noFill/>
        </p:spPr>
        <p:txBody>
          <a:bodyPr wrap="none" rtlCol="0">
            <a:spAutoFit/>
          </a:bodyPr>
          <a:lstStyle/>
          <a:p>
            <a:pPr algn="r"/>
            <a:r>
              <a:rPr lang="fr-FR" dirty="0" smtClean="0"/>
              <a:t>Lieu</a:t>
            </a:r>
            <a:endParaRPr lang="fr-FR" dirty="0"/>
          </a:p>
        </p:txBody>
      </p:sp>
      <p:sp>
        <p:nvSpPr>
          <p:cNvPr id="43" name="ZoneTexte 42"/>
          <p:cNvSpPr txBox="1"/>
          <p:nvPr/>
        </p:nvSpPr>
        <p:spPr>
          <a:xfrm>
            <a:off x="4071488" y="3068960"/>
            <a:ext cx="768159" cy="369332"/>
          </a:xfrm>
          <a:prstGeom prst="rect">
            <a:avLst/>
          </a:prstGeom>
          <a:noFill/>
        </p:spPr>
        <p:txBody>
          <a:bodyPr wrap="none" rtlCol="0">
            <a:spAutoFit/>
          </a:bodyPr>
          <a:lstStyle/>
          <a:p>
            <a:pPr algn="r"/>
            <a:r>
              <a:rPr lang="fr-FR" dirty="0" smtClean="0"/>
              <a:t>Client</a:t>
            </a:r>
            <a:endParaRPr lang="fr-FR" dirty="0"/>
          </a:p>
        </p:txBody>
      </p:sp>
      <p:sp>
        <p:nvSpPr>
          <p:cNvPr id="44" name="ZoneTexte 43"/>
          <p:cNvSpPr txBox="1"/>
          <p:nvPr/>
        </p:nvSpPr>
        <p:spPr>
          <a:xfrm>
            <a:off x="7951145" y="4310926"/>
            <a:ext cx="660565" cy="369332"/>
          </a:xfrm>
          <a:prstGeom prst="rect">
            <a:avLst/>
          </a:prstGeom>
          <a:noFill/>
        </p:spPr>
        <p:txBody>
          <a:bodyPr wrap="none" rtlCol="0">
            <a:spAutoFit/>
          </a:bodyPr>
          <a:lstStyle/>
          <a:p>
            <a:pPr algn="r"/>
            <a:r>
              <a:rPr lang="fr-FR" dirty="0" smtClean="0"/>
              <a:t>Date</a:t>
            </a:r>
            <a:endParaRPr lang="fr-FR" dirty="0"/>
          </a:p>
        </p:txBody>
      </p:sp>
      <p:sp>
        <p:nvSpPr>
          <p:cNvPr id="11" name="Ellipse 10"/>
          <p:cNvSpPr/>
          <p:nvPr/>
        </p:nvSpPr>
        <p:spPr>
          <a:xfrm>
            <a:off x="6977614" y="1982451"/>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12" name="Ellipse 11"/>
          <p:cNvSpPr/>
          <p:nvPr/>
        </p:nvSpPr>
        <p:spPr>
          <a:xfrm>
            <a:off x="8250040" y="2498450"/>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cxnSp>
        <p:nvCxnSpPr>
          <p:cNvPr id="69" name="Connecteur droit 68"/>
          <p:cNvCxnSpPr/>
          <p:nvPr/>
        </p:nvCxnSpPr>
        <p:spPr>
          <a:xfrm flipV="1">
            <a:off x="4438424" y="3399414"/>
            <a:ext cx="2074680" cy="1000197"/>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cxnSp>
        <p:nvCxnSpPr>
          <p:cNvPr id="75" name="Connecteur droit 74"/>
          <p:cNvCxnSpPr/>
          <p:nvPr/>
        </p:nvCxnSpPr>
        <p:spPr>
          <a:xfrm flipV="1">
            <a:off x="4991645" y="3487160"/>
            <a:ext cx="1720080" cy="1782709"/>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cxnSp>
        <p:nvCxnSpPr>
          <p:cNvPr id="78" name="Connecteur droit 77"/>
          <p:cNvCxnSpPr/>
          <p:nvPr/>
        </p:nvCxnSpPr>
        <p:spPr>
          <a:xfrm flipH="1" flipV="1">
            <a:off x="6864125" y="3639561"/>
            <a:ext cx="930537" cy="856031"/>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sp>
        <p:nvSpPr>
          <p:cNvPr id="13" name="Ellipse 12"/>
          <p:cNvSpPr/>
          <p:nvPr/>
        </p:nvSpPr>
        <p:spPr>
          <a:xfrm>
            <a:off x="4257589" y="4203985"/>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14" name="Ellipse 13"/>
          <p:cNvSpPr/>
          <p:nvPr/>
        </p:nvSpPr>
        <p:spPr>
          <a:xfrm>
            <a:off x="4839647" y="3096890"/>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46" name="Ellipse 45"/>
          <p:cNvSpPr/>
          <p:nvPr/>
        </p:nvSpPr>
        <p:spPr>
          <a:xfrm>
            <a:off x="7602961" y="4329537"/>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47" name="Ellipse 46"/>
          <p:cNvSpPr/>
          <p:nvPr/>
        </p:nvSpPr>
        <p:spPr>
          <a:xfrm>
            <a:off x="4810810" y="5103814"/>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10" name="Rectangle à coins arrondis 9"/>
          <p:cNvSpPr/>
          <p:nvPr/>
        </p:nvSpPr>
        <p:spPr>
          <a:xfrm>
            <a:off x="5969502" y="2907030"/>
            <a:ext cx="1484447" cy="88474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fr-FR" sz="1600" dirty="0" smtClean="0">
                <a:latin typeface="Calibri Light" pitchFamily="34" charset="0"/>
              </a:rPr>
              <a:t>Incidents</a:t>
            </a:r>
            <a:endParaRPr lang="fr-FR" sz="1600" dirty="0">
              <a:latin typeface="Calibri Light" pitchFamily="34" charset="0"/>
            </a:endParaRPr>
          </a:p>
        </p:txBody>
      </p:sp>
      <p:sp>
        <p:nvSpPr>
          <p:cNvPr id="24" name="ZoneTexte 23"/>
          <p:cNvSpPr txBox="1"/>
          <p:nvPr/>
        </p:nvSpPr>
        <p:spPr>
          <a:xfrm>
            <a:off x="1531394" y="6084004"/>
            <a:ext cx="6175730" cy="369332"/>
          </a:xfrm>
          <a:prstGeom prst="rect">
            <a:avLst/>
          </a:prstGeom>
        </p:spPr>
        <p:style>
          <a:lnRef idx="1">
            <a:schemeClr val="accent2"/>
          </a:lnRef>
          <a:fillRef idx="2">
            <a:schemeClr val="accent2"/>
          </a:fillRef>
          <a:effectRef idx="1">
            <a:schemeClr val="accent2"/>
          </a:effectRef>
          <a:fontRef idx="minor">
            <a:schemeClr val="dk1"/>
          </a:fontRef>
        </p:style>
        <p:txBody>
          <a:bodyPr wrap="none" rtlCol="0">
            <a:spAutoFit/>
          </a:bodyPr>
          <a:lstStyle/>
          <a:p>
            <a:r>
              <a:rPr lang="fr-FR" b="1" dirty="0" smtClean="0"/>
              <a:t>1 ligne = L’implication « d’un salarié » dans un incident</a:t>
            </a:r>
            <a:endParaRPr lang="fr-FR" b="1" dirty="0"/>
          </a:p>
        </p:txBody>
      </p:sp>
      <p:pic>
        <p:nvPicPr>
          <p:cNvPr id="48"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832" y="1844824"/>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832" y="2204864"/>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5517" y="2564904"/>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792" y="1844824"/>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752" y="1844824"/>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109" y="2564904"/>
            <a:ext cx="360040" cy="3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430211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Découpage du besoin?</a:t>
            </a:r>
            <a:endParaRPr lang="fr-FR" sz="4400" b="0" cap="none" dirty="0">
              <a:latin typeface="Calibri Light" pitchFamily="34" charset="0"/>
            </a:endParaRPr>
          </a:p>
        </p:txBody>
      </p:sp>
      <p:sp>
        <p:nvSpPr>
          <p:cNvPr id="3" name="Espace réservé du contenu 2"/>
          <p:cNvSpPr>
            <a:spLocks noGrp="1"/>
          </p:cNvSpPr>
          <p:nvPr>
            <p:ph idx="1"/>
          </p:nvPr>
        </p:nvSpPr>
        <p:spPr>
          <a:xfrm>
            <a:off x="326671" y="1268760"/>
            <a:ext cx="8229600" cy="4903440"/>
          </a:xfrm>
        </p:spPr>
        <p:txBody>
          <a:bodyPr/>
          <a:lstStyle/>
          <a:p>
            <a:r>
              <a:rPr lang="fr-FR" dirty="0" smtClean="0">
                <a:latin typeface="Calibri" pitchFamily="34" charset="0"/>
              </a:rPr>
              <a:t>POC : </a:t>
            </a:r>
            <a:endParaRPr lang="fr-FR" dirty="0">
              <a:latin typeface="Calibri" pitchFamily="34" charset="0"/>
            </a:endParaRPr>
          </a:p>
        </p:txBody>
      </p:sp>
      <p:sp>
        <p:nvSpPr>
          <p:cNvPr id="7" name="ZoneTexte 6"/>
          <p:cNvSpPr txBox="1"/>
          <p:nvPr/>
        </p:nvSpPr>
        <p:spPr>
          <a:xfrm>
            <a:off x="1325557" y="1834304"/>
            <a:ext cx="2958411" cy="400110"/>
          </a:xfrm>
          <a:prstGeom prst="rect">
            <a:avLst/>
          </a:prstGeom>
          <a:noFill/>
        </p:spPr>
        <p:txBody>
          <a:bodyPr wrap="square" rtlCol="0">
            <a:spAutoFit/>
          </a:bodyPr>
          <a:lstStyle/>
          <a:p>
            <a:r>
              <a:rPr lang="fr-FR" sz="2000" dirty="0" smtClean="0">
                <a:latin typeface="Calibri" pitchFamily="34" charset="0"/>
              </a:rPr>
              <a:t>Blessures et Maladies</a:t>
            </a:r>
            <a:endParaRPr lang="fr-FR" sz="2000" dirty="0">
              <a:latin typeface="Calibri" pitchFamily="34" charset="0"/>
            </a:endParaRPr>
          </a:p>
        </p:txBody>
      </p:sp>
      <p:sp>
        <p:nvSpPr>
          <p:cNvPr id="8" name="ZoneTexte 7"/>
          <p:cNvSpPr txBox="1"/>
          <p:nvPr/>
        </p:nvSpPr>
        <p:spPr>
          <a:xfrm>
            <a:off x="1331640" y="2225161"/>
            <a:ext cx="2958411" cy="400110"/>
          </a:xfrm>
          <a:prstGeom prst="rect">
            <a:avLst/>
          </a:prstGeom>
          <a:noFill/>
        </p:spPr>
        <p:txBody>
          <a:bodyPr wrap="square" rtlCol="0">
            <a:spAutoFit/>
          </a:bodyPr>
          <a:lstStyle/>
          <a:p>
            <a:r>
              <a:rPr lang="fr-FR" sz="2000" dirty="0" smtClean="0">
                <a:latin typeface="Calibri" pitchFamily="34" charset="0"/>
              </a:rPr>
              <a:t>Projets et Clients</a:t>
            </a:r>
            <a:endParaRPr lang="fr-FR" sz="2000" dirty="0">
              <a:latin typeface="Calibri" pitchFamily="34" charset="0"/>
            </a:endParaRPr>
          </a:p>
        </p:txBody>
      </p:sp>
      <p:sp>
        <p:nvSpPr>
          <p:cNvPr id="9" name="ZoneTexte 8"/>
          <p:cNvSpPr txBox="1"/>
          <p:nvPr/>
        </p:nvSpPr>
        <p:spPr>
          <a:xfrm>
            <a:off x="1331640" y="2588760"/>
            <a:ext cx="2958411" cy="400110"/>
          </a:xfrm>
          <a:prstGeom prst="rect">
            <a:avLst/>
          </a:prstGeom>
          <a:noFill/>
        </p:spPr>
        <p:txBody>
          <a:bodyPr wrap="square" rtlCol="0">
            <a:spAutoFit/>
          </a:bodyPr>
          <a:lstStyle/>
          <a:p>
            <a:r>
              <a:rPr lang="fr-FR" sz="2000" dirty="0" smtClean="0">
                <a:latin typeface="Calibri" pitchFamily="34" charset="0"/>
              </a:rPr>
              <a:t>Indicateurs mensuels</a:t>
            </a:r>
            <a:endParaRPr lang="fr-FR" sz="2000" dirty="0">
              <a:latin typeface="Calibri" pitchFamily="34" charset="0"/>
            </a:endParaRPr>
          </a:p>
        </p:txBody>
      </p:sp>
      <p:cxnSp>
        <p:nvCxnSpPr>
          <p:cNvPr id="15" name="Connecteur droit 14"/>
          <p:cNvCxnSpPr/>
          <p:nvPr/>
        </p:nvCxnSpPr>
        <p:spPr>
          <a:xfrm flipV="1">
            <a:off x="7158449" y="2664505"/>
            <a:ext cx="1272426" cy="647281"/>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cxnSp>
        <p:nvCxnSpPr>
          <p:cNvPr id="16" name="Connecteur droit 15"/>
          <p:cNvCxnSpPr/>
          <p:nvPr/>
        </p:nvCxnSpPr>
        <p:spPr>
          <a:xfrm flipH="1">
            <a:off x="6905606" y="2148506"/>
            <a:ext cx="252844" cy="1149381"/>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sp>
        <p:nvSpPr>
          <p:cNvPr id="38" name="ZoneTexte 37"/>
          <p:cNvSpPr txBox="1"/>
          <p:nvPr/>
        </p:nvSpPr>
        <p:spPr>
          <a:xfrm>
            <a:off x="7468565" y="2461228"/>
            <a:ext cx="792205" cy="369332"/>
          </a:xfrm>
          <a:prstGeom prst="rect">
            <a:avLst/>
          </a:prstGeom>
          <a:noFill/>
        </p:spPr>
        <p:txBody>
          <a:bodyPr wrap="none" rtlCol="0">
            <a:spAutoFit/>
          </a:bodyPr>
          <a:lstStyle/>
          <a:p>
            <a:pPr algn="r"/>
            <a:r>
              <a:rPr lang="fr-FR" dirty="0" smtClean="0"/>
              <a:t>Cause</a:t>
            </a:r>
            <a:endParaRPr lang="fr-FR" dirty="0"/>
          </a:p>
        </p:txBody>
      </p:sp>
      <p:sp>
        <p:nvSpPr>
          <p:cNvPr id="39" name="ZoneTexte 38"/>
          <p:cNvSpPr txBox="1"/>
          <p:nvPr/>
        </p:nvSpPr>
        <p:spPr>
          <a:xfrm>
            <a:off x="5495992" y="1972154"/>
            <a:ext cx="1553630" cy="369332"/>
          </a:xfrm>
          <a:prstGeom prst="rect">
            <a:avLst/>
          </a:prstGeom>
          <a:noFill/>
        </p:spPr>
        <p:txBody>
          <a:bodyPr wrap="none" rtlCol="0">
            <a:spAutoFit/>
          </a:bodyPr>
          <a:lstStyle/>
          <a:p>
            <a:r>
              <a:rPr lang="fr-FR" dirty="0" smtClean="0"/>
              <a:t>Conséquence</a:t>
            </a:r>
            <a:endParaRPr lang="fr-FR" dirty="0"/>
          </a:p>
        </p:txBody>
      </p:sp>
      <p:sp>
        <p:nvSpPr>
          <p:cNvPr id="40" name="ZoneTexte 39"/>
          <p:cNvSpPr txBox="1"/>
          <p:nvPr/>
        </p:nvSpPr>
        <p:spPr>
          <a:xfrm>
            <a:off x="2332954" y="5093932"/>
            <a:ext cx="2440540" cy="369332"/>
          </a:xfrm>
          <a:prstGeom prst="rect">
            <a:avLst/>
          </a:prstGeom>
          <a:noFill/>
        </p:spPr>
        <p:txBody>
          <a:bodyPr wrap="none" rtlCol="0">
            <a:spAutoFit/>
          </a:bodyPr>
          <a:lstStyle/>
          <a:p>
            <a:pPr algn="r"/>
            <a:r>
              <a:rPr lang="fr-FR" dirty="0" smtClean="0"/>
              <a:t>Classification Employé</a:t>
            </a:r>
            <a:endParaRPr lang="fr-FR" dirty="0"/>
          </a:p>
        </p:txBody>
      </p:sp>
      <p:sp>
        <p:nvSpPr>
          <p:cNvPr id="44" name="ZoneTexte 43"/>
          <p:cNvSpPr txBox="1"/>
          <p:nvPr/>
        </p:nvSpPr>
        <p:spPr>
          <a:xfrm>
            <a:off x="7951145" y="4310926"/>
            <a:ext cx="660565" cy="369332"/>
          </a:xfrm>
          <a:prstGeom prst="rect">
            <a:avLst/>
          </a:prstGeom>
          <a:noFill/>
        </p:spPr>
        <p:txBody>
          <a:bodyPr wrap="none" rtlCol="0">
            <a:spAutoFit/>
          </a:bodyPr>
          <a:lstStyle/>
          <a:p>
            <a:pPr algn="r"/>
            <a:r>
              <a:rPr lang="fr-FR" dirty="0" smtClean="0"/>
              <a:t>Date</a:t>
            </a:r>
            <a:endParaRPr lang="fr-FR" dirty="0"/>
          </a:p>
        </p:txBody>
      </p:sp>
      <p:sp>
        <p:nvSpPr>
          <p:cNvPr id="11" name="Ellipse 10"/>
          <p:cNvSpPr/>
          <p:nvPr/>
        </p:nvSpPr>
        <p:spPr>
          <a:xfrm>
            <a:off x="6977614" y="1982451"/>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12" name="Ellipse 11"/>
          <p:cNvSpPr/>
          <p:nvPr/>
        </p:nvSpPr>
        <p:spPr>
          <a:xfrm>
            <a:off x="8250040" y="2498450"/>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cxnSp>
        <p:nvCxnSpPr>
          <p:cNvPr id="58" name="Connecteur droit 57"/>
          <p:cNvCxnSpPr/>
          <p:nvPr/>
        </p:nvCxnSpPr>
        <p:spPr>
          <a:xfrm>
            <a:off x="5057301" y="3349401"/>
            <a:ext cx="1256765" cy="2232445"/>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cxnSp>
        <p:nvCxnSpPr>
          <p:cNvPr id="66" name="Connecteur droit 65"/>
          <p:cNvCxnSpPr/>
          <p:nvPr/>
        </p:nvCxnSpPr>
        <p:spPr>
          <a:xfrm flipH="1" flipV="1">
            <a:off x="4455567" y="4399611"/>
            <a:ext cx="1817240" cy="1182235"/>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cxnSp>
        <p:nvCxnSpPr>
          <p:cNvPr id="72" name="Connecteur droit 71"/>
          <p:cNvCxnSpPr/>
          <p:nvPr/>
        </p:nvCxnSpPr>
        <p:spPr>
          <a:xfrm flipH="1" flipV="1">
            <a:off x="4991645" y="5269870"/>
            <a:ext cx="1281162" cy="311976"/>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cxnSp>
        <p:nvCxnSpPr>
          <p:cNvPr id="75" name="Connecteur droit 74"/>
          <p:cNvCxnSpPr/>
          <p:nvPr/>
        </p:nvCxnSpPr>
        <p:spPr>
          <a:xfrm flipV="1">
            <a:off x="4991645" y="3487160"/>
            <a:ext cx="1720080" cy="1782709"/>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cxnSp>
        <p:nvCxnSpPr>
          <p:cNvPr id="78" name="Connecteur droit 77"/>
          <p:cNvCxnSpPr/>
          <p:nvPr/>
        </p:nvCxnSpPr>
        <p:spPr>
          <a:xfrm flipH="1" flipV="1">
            <a:off x="6864125" y="3639561"/>
            <a:ext cx="930537" cy="856031"/>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cxnSp>
        <p:nvCxnSpPr>
          <p:cNvPr id="80" name="Connecteur droit 79"/>
          <p:cNvCxnSpPr/>
          <p:nvPr/>
        </p:nvCxnSpPr>
        <p:spPr>
          <a:xfrm flipH="1">
            <a:off x="6545567" y="4495592"/>
            <a:ext cx="1249095" cy="1086254"/>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sp>
        <p:nvSpPr>
          <p:cNvPr id="36" name="Rectangle à coins arrondis 35"/>
          <p:cNvSpPr/>
          <p:nvPr/>
        </p:nvSpPr>
        <p:spPr>
          <a:xfrm>
            <a:off x="5720955" y="5035988"/>
            <a:ext cx="1484447" cy="884742"/>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t"/>
          <a:lstStyle/>
          <a:p>
            <a:r>
              <a:rPr lang="fr-FR" sz="1600" dirty="0" smtClean="0">
                <a:latin typeface="Calibri Light" pitchFamily="34" charset="0"/>
              </a:rPr>
              <a:t>Indicateurs</a:t>
            </a:r>
            <a:endParaRPr lang="fr-FR" sz="1600" dirty="0">
              <a:latin typeface="Calibri Light" pitchFamily="34" charset="0"/>
            </a:endParaRPr>
          </a:p>
        </p:txBody>
      </p:sp>
      <p:sp>
        <p:nvSpPr>
          <p:cNvPr id="46" name="Ellipse 45"/>
          <p:cNvSpPr/>
          <p:nvPr/>
        </p:nvSpPr>
        <p:spPr>
          <a:xfrm>
            <a:off x="7602961" y="4329537"/>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47" name="Ellipse 46"/>
          <p:cNvSpPr/>
          <p:nvPr/>
        </p:nvSpPr>
        <p:spPr>
          <a:xfrm>
            <a:off x="4810810" y="5103814"/>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cxnSp>
        <p:nvCxnSpPr>
          <p:cNvPr id="83" name="Connecteur droit 82"/>
          <p:cNvCxnSpPr/>
          <p:nvPr/>
        </p:nvCxnSpPr>
        <p:spPr>
          <a:xfrm>
            <a:off x="5057301" y="3284984"/>
            <a:ext cx="1654424" cy="100027"/>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sp>
        <p:nvSpPr>
          <p:cNvPr id="84" name="ZoneTexte 83"/>
          <p:cNvSpPr txBox="1"/>
          <p:nvPr/>
        </p:nvSpPr>
        <p:spPr>
          <a:xfrm>
            <a:off x="3657745" y="4214944"/>
            <a:ext cx="599844" cy="369332"/>
          </a:xfrm>
          <a:prstGeom prst="rect">
            <a:avLst/>
          </a:prstGeom>
          <a:noFill/>
        </p:spPr>
        <p:txBody>
          <a:bodyPr wrap="none" rtlCol="0">
            <a:spAutoFit/>
          </a:bodyPr>
          <a:lstStyle/>
          <a:p>
            <a:pPr algn="r"/>
            <a:r>
              <a:rPr lang="fr-FR" dirty="0" smtClean="0"/>
              <a:t>Lieu</a:t>
            </a:r>
            <a:endParaRPr lang="fr-FR" dirty="0"/>
          </a:p>
        </p:txBody>
      </p:sp>
      <p:sp>
        <p:nvSpPr>
          <p:cNvPr id="85" name="ZoneTexte 84"/>
          <p:cNvSpPr txBox="1"/>
          <p:nvPr/>
        </p:nvSpPr>
        <p:spPr>
          <a:xfrm>
            <a:off x="4071488" y="3068960"/>
            <a:ext cx="768159" cy="369332"/>
          </a:xfrm>
          <a:prstGeom prst="rect">
            <a:avLst/>
          </a:prstGeom>
          <a:noFill/>
        </p:spPr>
        <p:txBody>
          <a:bodyPr wrap="none" rtlCol="0">
            <a:spAutoFit/>
          </a:bodyPr>
          <a:lstStyle/>
          <a:p>
            <a:pPr algn="r"/>
            <a:r>
              <a:rPr lang="fr-FR" dirty="0" smtClean="0"/>
              <a:t>Client</a:t>
            </a:r>
            <a:endParaRPr lang="fr-FR" dirty="0"/>
          </a:p>
        </p:txBody>
      </p:sp>
      <p:cxnSp>
        <p:nvCxnSpPr>
          <p:cNvPr id="86" name="Connecteur droit 85"/>
          <p:cNvCxnSpPr/>
          <p:nvPr/>
        </p:nvCxnSpPr>
        <p:spPr>
          <a:xfrm flipV="1">
            <a:off x="4438424" y="3399414"/>
            <a:ext cx="2074680" cy="1000197"/>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sp>
        <p:nvSpPr>
          <p:cNvPr id="87" name="Ellipse 86"/>
          <p:cNvSpPr/>
          <p:nvPr/>
        </p:nvSpPr>
        <p:spPr>
          <a:xfrm>
            <a:off x="4257589" y="4203985"/>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88" name="Ellipse 87"/>
          <p:cNvSpPr/>
          <p:nvPr/>
        </p:nvSpPr>
        <p:spPr>
          <a:xfrm>
            <a:off x="4839647" y="3096890"/>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10" name="Rectangle à coins arrondis 9"/>
          <p:cNvSpPr/>
          <p:nvPr/>
        </p:nvSpPr>
        <p:spPr>
          <a:xfrm>
            <a:off x="5969502" y="2907030"/>
            <a:ext cx="1484447" cy="884742"/>
          </a:xfrm>
          <a:prstGeom prst="roundRect">
            <a:avLst/>
          </a:prstGeom>
          <a:ln w="12700"/>
        </p:spPr>
        <p:style>
          <a:lnRef idx="2">
            <a:schemeClr val="dk1">
              <a:shade val="50000"/>
            </a:schemeClr>
          </a:lnRef>
          <a:fillRef idx="1">
            <a:schemeClr val="dk1"/>
          </a:fillRef>
          <a:effectRef idx="0">
            <a:schemeClr val="dk1"/>
          </a:effectRef>
          <a:fontRef idx="minor">
            <a:schemeClr val="lt1"/>
          </a:fontRef>
        </p:style>
        <p:txBody>
          <a:bodyPr rtlCol="0" anchor="t"/>
          <a:lstStyle/>
          <a:p>
            <a:r>
              <a:rPr lang="fr-FR" sz="1600" dirty="0" smtClean="0">
                <a:latin typeface="Calibri Light" pitchFamily="34" charset="0"/>
              </a:rPr>
              <a:t>Incidents</a:t>
            </a:r>
            <a:endParaRPr lang="fr-FR" sz="1600" dirty="0">
              <a:latin typeface="Calibri Light" pitchFamily="34" charset="0"/>
            </a:endParaRPr>
          </a:p>
        </p:txBody>
      </p:sp>
      <p:sp>
        <p:nvSpPr>
          <p:cNvPr id="90" name="ZoneTexte 89"/>
          <p:cNvSpPr txBox="1"/>
          <p:nvPr/>
        </p:nvSpPr>
        <p:spPr>
          <a:xfrm>
            <a:off x="7308304" y="4734482"/>
            <a:ext cx="603049" cy="276999"/>
          </a:xfrm>
          <a:prstGeom prst="rect">
            <a:avLst/>
          </a:prstGeom>
          <a:noFill/>
        </p:spPr>
        <p:txBody>
          <a:bodyPr wrap="none" rtlCol="0">
            <a:spAutoFit/>
          </a:bodyPr>
          <a:lstStyle/>
          <a:p>
            <a:pPr algn="r"/>
            <a:r>
              <a:rPr lang="fr-FR" sz="1200" dirty="0" smtClean="0"/>
              <a:t>(mois)</a:t>
            </a:r>
            <a:endParaRPr lang="fr-FR" sz="1200" dirty="0"/>
          </a:p>
        </p:txBody>
      </p:sp>
      <p:sp>
        <p:nvSpPr>
          <p:cNvPr id="91" name="ZoneTexte 90"/>
          <p:cNvSpPr txBox="1"/>
          <p:nvPr/>
        </p:nvSpPr>
        <p:spPr>
          <a:xfrm>
            <a:off x="7308304" y="3926986"/>
            <a:ext cx="579389" cy="276999"/>
          </a:xfrm>
          <a:prstGeom prst="rect">
            <a:avLst/>
          </a:prstGeom>
          <a:noFill/>
        </p:spPr>
        <p:txBody>
          <a:bodyPr wrap="none" rtlCol="0">
            <a:spAutoFit/>
          </a:bodyPr>
          <a:lstStyle/>
          <a:p>
            <a:pPr algn="r"/>
            <a:r>
              <a:rPr lang="fr-FR" sz="1200" dirty="0" smtClean="0"/>
              <a:t>(date)</a:t>
            </a:r>
            <a:endParaRPr lang="fr-FR" sz="1200" dirty="0"/>
          </a:p>
        </p:txBody>
      </p:sp>
      <p:sp>
        <p:nvSpPr>
          <p:cNvPr id="92" name="ZoneTexte 91"/>
          <p:cNvSpPr txBox="1"/>
          <p:nvPr/>
        </p:nvSpPr>
        <p:spPr>
          <a:xfrm>
            <a:off x="1531393" y="6093296"/>
            <a:ext cx="6433237" cy="646331"/>
          </a:xfrm>
          <a:prstGeom prst="rect">
            <a:avLst/>
          </a:prstGeom>
        </p:spPr>
        <p:style>
          <a:lnRef idx="1">
            <a:schemeClr val="accent2"/>
          </a:lnRef>
          <a:fillRef idx="2">
            <a:schemeClr val="accent2"/>
          </a:fillRef>
          <a:effectRef idx="1">
            <a:schemeClr val="accent2"/>
          </a:effectRef>
          <a:fontRef idx="minor">
            <a:schemeClr val="dk1"/>
          </a:fontRef>
        </p:style>
        <p:txBody>
          <a:bodyPr wrap="square" rtlCol="0">
            <a:spAutoFit/>
          </a:bodyPr>
          <a:lstStyle/>
          <a:p>
            <a:r>
              <a:rPr lang="fr-FR" b="1" dirty="0" smtClean="0"/>
              <a:t>1 ligne = Un relevé de compteur mensuel </a:t>
            </a:r>
          </a:p>
          <a:p>
            <a:r>
              <a:rPr lang="fr-FR" b="1" dirty="0"/>
              <a:t>	</a:t>
            </a:r>
            <a:r>
              <a:rPr lang="fr-FR" b="1" dirty="0" smtClean="0"/>
              <a:t>	( </a:t>
            </a:r>
            <a:r>
              <a:rPr lang="fr-FR" b="1" dirty="0" err="1" smtClean="0"/>
              <a:t>HeadCount</a:t>
            </a:r>
            <a:r>
              <a:rPr lang="fr-FR" b="1" dirty="0" smtClean="0"/>
              <a:t> / </a:t>
            </a:r>
            <a:r>
              <a:rPr lang="fr-FR" b="1" dirty="0" err="1" smtClean="0"/>
              <a:t>Exposure</a:t>
            </a:r>
            <a:r>
              <a:rPr lang="fr-FR" b="1" dirty="0" smtClean="0"/>
              <a:t> </a:t>
            </a:r>
            <a:r>
              <a:rPr lang="fr-FR" b="1" dirty="0" err="1" smtClean="0"/>
              <a:t>Hours</a:t>
            </a:r>
            <a:r>
              <a:rPr lang="fr-FR" b="1" dirty="0" smtClean="0"/>
              <a:t> )</a:t>
            </a:r>
            <a:endParaRPr lang="fr-FR" b="1" dirty="0"/>
          </a:p>
        </p:txBody>
      </p:sp>
      <p:pic>
        <p:nvPicPr>
          <p:cNvPr id="93"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832" y="1844824"/>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94"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832" y="2204864"/>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95"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5517" y="2564904"/>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96"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792" y="1844824"/>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97"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752" y="1844824"/>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98"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109" y="2564904"/>
            <a:ext cx="360040" cy="3600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286632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90746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Livraison du POC</a:t>
            </a:r>
            <a:endParaRPr lang="fr-FR" sz="4400" b="0" cap="none" dirty="0">
              <a:latin typeface="Calibri Light" pitchFamily="34" charset="0"/>
            </a:endParaRPr>
          </a:p>
        </p:txBody>
      </p:sp>
      <p:sp>
        <p:nvSpPr>
          <p:cNvPr id="42" name="Espace réservé du contenu 2"/>
          <p:cNvSpPr>
            <a:spLocks noGrp="1"/>
          </p:cNvSpPr>
          <p:nvPr>
            <p:ph idx="1"/>
          </p:nvPr>
        </p:nvSpPr>
        <p:spPr>
          <a:xfrm>
            <a:off x="2627784" y="2708920"/>
            <a:ext cx="6264696" cy="3888432"/>
          </a:xfrm>
        </p:spPr>
        <p:txBody>
          <a:bodyPr>
            <a:normAutofit lnSpcReduction="10000"/>
          </a:bodyPr>
          <a:lstStyle/>
          <a:p>
            <a:pPr marL="0" indent="0">
              <a:buNone/>
            </a:pPr>
            <a:r>
              <a:rPr lang="fr-FR" dirty="0" smtClean="0">
                <a:latin typeface="Calibri" pitchFamily="34" charset="0"/>
              </a:rPr>
              <a:t>Dimensions</a:t>
            </a:r>
          </a:p>
          <a:p>
            <a:pPr lvl="1"/>
            <a:r>
              <a:rPr lang="fr-FR" dirty="0" smtClean="0">
                <a:latin typeface="Calibri" pitchFamily="34" charset="0"/>
              </a:rPr>
              <a:t>Cause</a:t>
            </a:r>
          </a:p>
          <a:p>
            <a:pPr lvl="1"/>
            <a:r>
              <a:rPr lang="fr-FR" dirty="0" smtClean="0">
                <a:latin typeface="Calibri" pitchFamily="34" charset="0"/>
              </a:rPr>
              <a:t>Conséquence</a:t>
            </a:r>
          </a:p>
          <a:p>
            <a:pPr lvl="1"/>
            <a:r>
              <a:rPr lang="fr-FR" dirty="0" smtClean="0">
                <a:latin typeface="Calibri" pitchFamily="34" charset="0"/>
              </a:rPr>
              <a:t>Classification Employé</a:t>
            </a:r>
          </a:p>
          <a:p>
            <a:pPr lvl="1"/>
            <a:r>
              <a:rPr lang="fr-FR" dirty="0" smtClean="0">
                <a:latin typeface="Calibri" pitchFamily="34" charset="0"/>
              </a:rPr>
              <a:t>Client</a:t>
            </a:r>
          </a:p>
          <a:p>
            <a:pPr lvl="1"/>
            <a:r>
              <a:rPr lang="fr-FR" dirty="0" smtClean="0">
                <a:latin typeface="Calibri" pitchFamily="34" charset="0"/>
              </a:rPr>
              <a:t>Date</a:t>
            </a:r>
          </a:p>
          <a:p>
            <a:pPr lvl="1"/>
            <a:r>
              <a:rPr lang="fr-FR" dirty="0" smtClean="0">
                <a:latin typeface="Calibri" pitchFamily="34" charset="0"/>
              </a:rPr>
              <a:t>Lieu</a:t>
            </a:r>
          </a:p>
          <a:p>
            <a:pPr lvl="1"/>
            <a:endParaRPr lang="fr-FR" dirty="0" smtClean="0">
              <a:latin typeface="Calibri" pitchFamily="34" charset="0"/>
            </a:endParaRPr>
          </a:p>
          <a:p>
            <a:pPr marL="0" indent="0">
              <a:buNone/>
            </a:pPr>
            <a:r>
              <a:rPr lang="fr-FR" dirty="0" smtClean="0">
                <a:latin typeface="Calibri" pitchFamily="34" charset="0"/>
              </a:rPr>
              <a:t>Mesures calculées : Fréquences</a:t>
            </a:r>
            <a:endParaRPr lang="fr-FR" dirty="0">
              <a:latin typeface="Calibri" pitchFamily="34" charset="0"/>
            </a:endParaRPr>
          </a:p>
        </p:txBody>
      </p:sp>
      <p:sp>
        <p:nvSpPr>
          <p:cNvPr id="45" name="Organigramme : Disque magnétique 44"/>
          <p:cNvSpPr/>
          <p:nvPr/>
        </p:nvSpPr>
        <p:spPr>
          <a:xfrm>
            <a:off x="254772" y="1035542"/>
            <a:ext cx="1473524" cy="1581371"/>
          </a:xfrm>
          <a:prstGeom prst="flowChartMagneticDisk">
            <a:avLst/>
          </a:prstGeom>
          <a:solidFill>
            <a:srgbClr val="558ED5"/>
          </a:solidFill>
          <a:ln>
            <a:solidFill>
              <a:schemeClr val="tx1">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solidFill>
                <a:schemeClr val="dk1"/>
              </a:solidFill>
            </a:endParaRPr>
          </a:p>
        </p:txBody>
      </p:sp>
      <p:sp>
        <p:nvSpPr>
          <p:cNvPr id="48" name="Rectangle à coins arrondis 47"/>
          <p:cNvSpPr/>
          <p:nvPr/>
        </p:nvSpPr>
        <p:spPr>
          <a:xfrm>
            <a:off x="841013" y="1922785"/>
            <a:ext cx="301042" cy="288032"/>
          </a:xfrm>
          <a:prstGeom prst="roundRect">
            <a:avLst/>
          </a:prstGeom>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dirty="0">
              <a:latin typeface="Calibri Light" pitchFamily="34" charset="0"/>
            </a:endParaRPr>
          </a:p>
        </p:txBody>
      </p:sp>
      <p:sp>
        <p:nvSpPr>
          <p:cNvPr id="49" name="Ellipse 48"/>
          <p:cNvSpPr/>
          <p:nvPr/>
        </p:nvSpPr>
        <p:spPr>
          <a:xfrm>
            <a:off x="915997" y="1662683"/>
            <a:ext cx="150521" cy="144016"/>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50" name="Ellipse 49"/>
          <p:cNvSpPr/>
          <p:nvPr/>
        </p:nvSpPr>
        <p:spPr>
          <a:xfrm>
            <a:off x="1277666" y="1994793"/>
            <a:ext cx="150521" cy="144016"/>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51" name="Ellipse 50"/>
          <p:cNvSpPr/>
          <p:nvPr/>
        </p:nvSpPr>
        <p:spPr>
          <a:xfrm>
            <a:off x="915996" y="2354833"/>
            <a:ext cx="150521" cy="144016"/>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52" name="Ellipse 51"/>
          <p:cNvSpPr/>
          <p:nvPr/>
        </p:nvSpPr>
        <p:spPr>
          <a:xfrm>
            <a:off x="562738" y="1994793"/>
            <a:ext cx="150521" cy="144016"/>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cxnSp>
        <p:nvCxnSpPr>
          <p:cNvPr id="53" name="Connecteur droit 52"/>
          <p:cNvCxnSpPr>
            <a:stCxn id="48" idx="3"/>
            <a:endCxn id="50" idx="2"/>
          </p:cNvCxnSpPr>
          <p:nvPr/>
        </p:nvCxnSpPr>
        <p:spPr>
          <a:xfrm>
            <a:off x="1142055" y="2066801"/>
            <a:ext cx="135611" cy="0"/>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cxnSp>
        <p:nvCxnSpPr>
          <p:cNvPr id="54" name="Connecteur droit 53"/>
          <p:cNvCxnSpPr>
            <a:stCxn id="49" idx="4"/>
            <a:endCxn id="48" idx="0"/>
          </p:cNvCxnSpPr>
          <p:nvPr/>
        </p:nvCxnSpPr>
        <p:spPr>
          <a:xfrm>
            <a:off x="991258" y="1806699"/>
            <a:ext cx="276" cy="116086"/>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cxnSp>
        <p:nvCxnSpPr>
          <p:cNvPr id="55" name="Connecteur droit 54"/>
          <p:cNvCxnSpPr>
            <a:stCxn id="52" idx="6"/>
            <a:endCxn id="48" idx="1"/>
          </p:cNvCxnSpPr>
          <p:nvPr/>
        </p:nvCxnSpPr>
        <p:spPr>
          <a:xfrm>
            <a:off x="713259" y="2066801"/>
            <a:ext cx="127754" cy="0"/>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cxnSp>
        <p:nvCxnSpPr>
          <p:cNvPr id="56" name="Connecteur droit 55"/>
          <p:cNvCxnSpPr>
            <a:stCxn id="48" idx="2"/>
            <a:endCxn id="51" idx="0"/>
          </p:cNvCxnSpPr>
          <p:nvPr/>
        </p:nvCxnSpPr>
        <p:spPr>
          <a:xfrm flipH="1">
            <a:off x="991257" y="2210817"/>
            <a:ext cx="277" cy="144016"/>
          </a:xfrm>
          <a:prstGeom prst="lin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cxnSp>
      <p:sp>
        <p:nvSpPr>
          <p:cNvPr id="57" name="Cube 56"/>
          <p:cNvSpPr/>
          <p:nvPr/>
        </p:nvSpPr>
        <p:spPr>
          <a:xfrm>
            <a:off x="2919068" y="1501880"/>
            <a:ext cx="864096" cy="864096"/>
          </a:xfrm>
          <a:prstGeom prst="cube">
            <a:avLst/>
          </a:prstGeom>
          <a:solidFill>
            <a:srgbClr val="558ED5"/>
          </a:solidFill>
          <a:ln>
            <a:solidFill>
              <a:schemeClr val="tx1">
                <a:lumMod val="40000"/>
                <a:lumOff val="60000"/>
              </a:schemeClr>
            </a:solidFill>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fr-FR"/>
          </a:p>
        </p:txBody>
      </p:sp>
      <p:cxnSp>
        <p:nvCxnSpPr>
          <p:cNvPr id="59" name="Connecteur droit avec flèche 58"/>
          <p:cNvCxnSpPr/>
          <p:nvPr/>
        </p:nvCxnSpPr>
        <p:spPr>
          <a:xfrm>
            <a:off x="1871314" y="2005936"/>
            <a:ext cx="936237" cy="0"/>
          </a:xfrm>
          <a:prstGeom prst="straightConnector1">
            <a:avLst/>
          </a:prstGeom>
          <a:ln w="76200">
            <a:solidFill>
              <a:srgbClr val="558ED5"/>
            </a:solidFill>
            <a:prstDash val="sysDot"/>
            <a:headEnd type="none" w="med" len="med"/>
            <a:tailEnd type="triangle" w="med" len="med"/>
          </a:ln>
        </p:spPr>
        <p:style>
          <a:lnRef idx="3">
            <a:schemeClr val="accent6"/>
          </a:lnRef>
          <a:fillRef idx="0">
            <a:schemeClr val="accent6"/>
          </a:fillRef>
          <a:effectRef idx="2">
            <a:schemeClr val="accent6"/>
          </a:effectRef>
          <a:fontRef idx="minor">
            <a:schemeClr val="tx1"/>
          </a:fontRef>
        </p:style>
      </p:cxnSp>
      <p:cxnSp>
        <p:nvCxnSpPr>
          <p:cNvPr id="17" name="Connecteur droit 16"/>
          <p:cNvCxnSpPr/>
          <p:nvPr/>
        </p:nvCxnSpPr>
        <p:spPr>
          <a:xfrm flipH="1">
            <a:off x="6229770" y="2924944"/>
            <a:ext cx="1" cy="2725981"/>
          </a:xfrm>
          <a:prstGeom prst="line">
            <a:avLst/>
          </a:prstGeom>
        </p:spPr>
        <p:style>
          <a:lnRef idx="2">
            <a:schemeClr val="dk1"/>
          </a:lnRef>
          <a:fillRef idx="0">
            <a:schemeClr val="dk1"/>
          </a:fillRef>
          <a:effectRef idx="1">
            <a:schemeClr val="dk1"/>
          </a:effectRef>
          <a:fontRef idx="minor">
            <a:schemeClr val="tx1"/>
          </a:fontRef>
        </p:style>
      </p:cxnSp>
      <p:cxnSp>
        <p:nvCxnSpPr>
          <p:cNvPr id="62" name="Connecteur droit 61"/>
          <p:cNvCxnSpPr/>
          <p:nvPr/>
        </p:nvCxnSpPr>
        <p:spPr>
          <a:xfrm flipH="1">
            <a:off x="7669930" y="2924944"/>
            <a:ext cx="1" cy="2725981"/>
          </a:xfrm>
          <a:prstGeom prst="line">
            <a:avLst/>
          </a:prstGeom>
        </p:spPr>
        <p:style>
          <a:lnRef idx="2">
            <a:schemeClr val="dk1"/>
          </a:lnRef>
          <a:fillRef idx="0">
            <a:schemeClr val="dk1"/>
          </a:fillRef>
          <a:effectRef idx="1">
            <a:schemeClr val="dk1"/>
          </a:effectRef>
          <a:fontRef idx="minor">
            <a:schemeClr val="tx1"/>
          </a:fontRef>
        </p:style>
      </p:cxnSp>
      <p:sp>
        <p:nvSpPr>
          <p:cNvPr id="63" name="Ellipse 62"/>
          <p:cNvSpPr/>
          <p:nvPr/>
        </p:nvSpPr>
        <p:spPr>
          <a:xfrm>
            <a:off x="6048936" y="3250906"/>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64" name="Ellipse 63"/>
          <p:cNvSpPr/>
          <p:nvPr/>
        </p:nvSpPr>
        <p:spPr>
          <a:xfrm>
            <a:off x="6048936" y="3672954"/>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65" name="Ellipse 64"/>
          <p:cNvSpPr/>
          <p:nvPr/>
        </p:nvSpPr>
        <p:spPr>
          <a:xfrm>
            <a:off x="6048936" y="4086805"/>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67" name="Ellipse 66"/>
          <p:cNvSpPr/>
          <p:nvPr/>
        </p:nvSpPr>
        <p:spPr>
          <a:xfrm>
            <a:off x="6048935" y="4488558"/>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68" name="Ellipse 67"/>
          <p:cNvSpPr/>
          <p:nvPr/>
        </p:nvSpPr>
        <p:spPr>
          <a:xfrm>
            <a:off x="6048935" y="4897090"/>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69" name="Ellipse 68"/>
          <p:cNvSpPr/>
          <p:nvPr/>
        </p:nvSpPr>
        <p:spPr>
          <a:xfrm>
            <a:off x="6048936" y="5329138"/>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70" name="Ellipse 69"/>
          <p:cNvSpPr/>
          <p:nvPr/>
        </p:nvSpPr>
        <p:spPr>
          <a:xfrm>
            <a:off x="7489096" y="4063289"/>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71" name="Ellipse 70"/>
          <p:cNvSpPr/>
          <p:nvPr/>
        </p:nvSpPr>
        <p:spPr>
          <a:xfrm>
            <a:off x="7489095" y="4465042"/>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73" name="Ellipse 72"/>
          <p:cNvSpPr/>
          <p:nvPr/>
        </p:nvSpPr>
        <p:spPr>
          <a:xfrm>
            <a:off x="7489095" y="4897090"/>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74" name="Ellipse 73"/>
          <p:cNvSpPr/>
          <p:nvPr/>
        </p:nvSpPr>
        <p:spPr>
          <a:xfrm>
            <a:off x="7489096" y="5329138"/>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60" name="Rectangle à coins arrondis 59"/>
          <p:cNvSpPr/>
          <p:nvPr/>
        </p:nvSpPr>
        <p:spPr>
          <a:xfrm>
            <a:off x="7020272" y="2622958"/>
            <a:ext cx="1299317" cy="446002"/>
          </a:xfrm>
          <a:prstGeom prst="roundRect">
            <a:avLst/>
          </a:prstGeom>
          <a:ln w="12700"/>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fr-FR" dirty="0">
                <a:latin typeface="Calibri Light" pitchFamily="34" charset="0"/>
              </a:rPr>
              <a:t>Indicateurs</a:t>
            </a:r>
          </a:p>
        </p:txBody>
      </p:sp>
      <p:sp>
        <p:nvSpPr>
          <p:cNvPr id="61" name="Rectangle à coins arrondis 60"/>
          <p:cNvSpPr/>
          <p:nvPr/>
        </p:nvSpPr>
        <p:spPr>
          <a:xfrm>
            <a:off x="5580112" y="2622958"/>
            <a:ext cx="1299317" cy="442371"/>
          </a:xfrm>
          <a:prstGeom prst="roundRect">
            <a:avLst/>
          </a:prstGeom>
          <a:ln w="12700"/>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fr-FR" dirty="0" smtClean="0">
                <a:latin typeface="Calibri Light" pitchFamily="34" charset="0"/>
              </a:rPr>
              <a:t>Incidents</a:t>
            </a:r>
            <a:endParaRPr lang="fr-FR" dirty="0">
              <a:latin typeface="Calibri Light" pitchFamily="34" charset="0"/>
            </a:endParaRPr>
          </a:p>
        </p:txBody>
      </p:sp>
    </p:spTree>
    <p:extLst>
      <p:ext uri="{BB962C8B-B14F-4D97-AF65-F5344CB8AC3E}">
        <p14:creationId xmlns:p14="http://schemas.microsoft.com/office/powerpoint/2010/main" val="12064223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Evolutions!</a:t>
            </a:r>
            <a:endParaRPr lang="fr-FR" sz="4400" b="0" cap="none" dirty="0">
              <a:latin typeface="Calibri Light" pitchFamily="34" charset="0"/>
            </a:endParaRPr>
          </a:p>
        </p:txBody>
      </p:sp>
      <p:pic>
        <p:nvPicPr>
          <p:cNvPr id="5"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832" y="1844824"/>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832" y="2204864"/>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5517" y="2564904"/>
            <a:ext cx="360040" cy="36004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1325557" y="1834304"/>
            <a:ext cx="2958411" cy="400110"/>
          </a:xfrm>
          <a:prstGeom prst="rect">
            <a:avLst/>
          </a:prstGeom>
          <a:noFill/>
        </p:spPr>
        <p:txBody>
          <a:bodyPr wrap="square" rtlCol="0">
            <a:spAutoFit/>
          </a:bodyPr>
          <a:lstStyle/>
          <a:p>
            <a:r>
              <a:rPr lang="fr-FR" sz="2000" dirty="0" smtClean="0">
                <a:latin typeface="Calibri" pitchFamily="34" charset="0"/>
              </a:rPr>
              <a:t>Blessures et Maladies</a:t>
            </a:r>
            <a:endParaRPr lang="fr-FR" sz="2000" dirty="0">
              <a:latin typeface="Calibri" pitchFamily="34" charset="0"/>
            </a:endParaRPr>
          </a:p>
        </p:txBody>
      </p:sp>
      <p:sp>
        <p:nvSpPr>
          <p:cNvPr id="9" name="ZoneTexte 8"/>
          <p:cNvSpPr txBox="1"/>
          <p:nvPr/>
        </p:nvSpPr>
        <p:spPr>
          <a:xfrm>
            <a:off x="1331640" y="2225161"/>
            <a:ext cx="2958411" cy="400110"/>
          </a:xfrm>
          <a:prstGeom prst="rect">
            <a:avLst/>
          </a:prstGeom>
          <a:noFill/>
        </p:spPr>
        <p:txBody>
          <a:bodyPr wrap="square" rtlCol="0">
            <a:spAutoFit/>
          </a:bodyPr>
          <a:lstStyle/>
          <a:p>
            <a:r>
              <a:rPr lang="fr-FR" sz="2000" dirty="0" smtClean="0">
                <a:latin typeface="Calibri" pitchFamily="34" charset="0"/>
              </a:rPr>
              <a:t>Projets et Clients</a:t>
            </a:r>
            <a:endParaRPr lang="fr-FR" sz="2000" dirty="0">
              <a:latin typeface="Calibri" pitchFamily="34" charset="0"/>
            </a:endParaRPr>
          </a:p>
        </p:txBody>
      </p:sp>
      <p:sp>
        <p:nvSpPr>
          <p:cNvPr id="10" name="ZoneTexte 9"/>
          <p:cNvSpPr txBox="1"/>
          <p:nvPr/>
        </p:nvSpPr>
        <p:spPr>
          <a:xfrm>
            <a:off x="1331640" y="2588760"/>
            <a:ext cx="2958411" cy="400110"/>
          </a:xfrm>
          <a:prstGeom prst="rect">
            <a:avLst/>
          </a:prstGeom>
          <a:noFill/>
        </p:spPr>
        <p:txBody>
          <a:bodyPr wrap="square" rtlCol="0">
            <a:spAutoFit/>
          </a:bodyPr>
          <a:lstStyle/>
          <a:p>
            <a:r>
              <a:rPr lang="fr-FR" sz="2000" dirty="0" smtClean="0">
                <a:latin typeface="Calibri" pitchFamily="34" charset="0"/>
              </a:rPr>
              <a:t>Indicateurs mensuels</a:t>
            </a:r>
            <a:endParaRPr lang="fr-FR" sz="2000" dirty="0">
              <a:latin typeface="Calibri" pitchFamily="34" charset="0"/>
            </a:endParaRPr>
          </a:p>
        </p:txBody>
      </p:sp>
      <p:pic>
        <p:nvPicPr>
          <p:cNvPr id="11"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792" y="1844824"/>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752" y="1844824"/>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109" y="2564904"/>
            <a:ext cx="360040" cy="360040"/>
          </a:xfrm>
          <a:prstGeom prst="rect">
            <a:avLst/>
          </a:prstGeom>
          <a:noFill/>
          <a:extLst>
            <a:ext uri="{909E8E84-426E-40DD-AFC4-6F175D3DCCD1}">
              <a14:hiddenFill xmlns:a14="http://schemas.microsoft.com/office/drawing/2010/main">
                <a:solidFill>
                  <a:srgbClr val="FFFFFF"/>
                </a:solidFill>
              </a14:hiddenFill>
            </a:ext>
          </a:extLst>
        </p:spPr>
      </p:pic>
      <p:sp>
        <p:nvSpPr>
          <p:cNvPr id="14" name="Flèche droite 13"/>
          <p:cNvSpPr/>
          <p:nvPr/>
        </p:nvSpPr>
        <p:spPr>
          <a:xfrm>
            <a:off x="3923928" y="1890343"/>
            <a:ext cx="1152128"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5" name="ZoneTexte 14"/>
          <p:cNvSpPr txBox="1"/>
          <p:nvPr/>
        </p:nvSpPr>
        <p:spPr>
          <a:xfrm>
            <a:off x="5220071" y="1406386"/>
            <a:ext cx="3384377" cy="1446550"/>
          </a:xfrm>
          <a:prstGeom prst="rect">
            <a:avLst/>
          </a:prstGeom>
          <a:noFill/>
        </p:spPr>
        <p:txBody>
          <a:bodyPr wrap="square" rtlCol="0">
            <a:spAutoFit/>
          </a:bodyPr>
          <a:lstStyle/>
          <a:p>
            <a:r>
              <a:rPr lang="fr-FR" sz="2800" dirty="0" smtClean="0">
                <a:latin typeface="Calibri" pitchFamily="34" charset="0"/>
              </a:rPr>
              <a:t>Evénements</a:t>
            </a:r>
            <a:endParaRPr lang="fr-FR" sz="2000" dirty="0" smtClean="0">
              <a:latin typeface="Calibri" pitchFamily="34" charset="0"/>
            </a:endParaRPr>
          </a:p>
          <a:p>
            <a:pPr marL="342900" indent="-342900">
              <a:buFont typeface="Arial" pitchFamily="34" charset="0"/>
              <a:buChar char="•"/>
            </a:pPr>
            <a:r>
              <a:rPr lang="fr-FR" sz="2000" dirty="0" smtClean="0">
                <a:latin typeface="Calibri" pitchFamily="34" charset="0"/>
              </a:rPr>
              <a:t>Blessures et Maladies (0:n)</a:t>
            </a:r>
          </a:p>
          <a:p>
            <a:pPr marL="342900" indent="-342900">
              <a:buFont typeface="Arial" pitchFamily="34" charset="0"/>
              <a:buChar char="•"/>
            </a:pPr>
            <a:r>
              <a:rPr lang="fr-FR" sz="2000" dirty="0" smtClean="0">
                <a:latin typeface="Calibri" pitchFamily="34" charset="0"/>
              </a:rPr>
              <a:t>Environnementaux (0:n)</a:t>
            </a:r>
          </a:p>
          <a:p>
            <a:pPr marL="342900" indent="-342900">
              <a:buFont typeface="Arial" pitchFamily="34" charset="0"/>
              <a:buChar char="•"/>
            </a:pPr>
            <a:r>
              <a:rPr lang="fr-FR" sz="2000" dirty="0" smtClean="0">
                <a:latin typeface="Calibri" pitchFamily="34" charset="0"/>
              </a:rPr>
              <a:t>Financiers (0:n)</a:t>
            </a:r>
            <a:endParaRPr lang="fr-FR" sz="2000" dirty="0">
              <a:latin typeface="Calibri" pitchFamily="34" charset="0"/>
            </a:endParaRPr>
          </a:p>
        </p:txBody>
      </p:sp>
      <p:sp>
        <p:nvSpPr>
          <p:cNvPr id="17" name="Flèche droite 16"/>
          <p:cNvSpPr/>
          <p:nvPr/>
        </p:nvSpPr>
        <p:spPr>
          <a:xfrm rot="5400000">
            <a:off x="1815125" y="3407792"/>
            <a:ext cx="965696"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ZoneTexte 17"/>
          <p:cNvSpPr txBox="1"/>
          <p:nvPr/>
        </p:nvSpPr>
        <p:spPr>
          <a:xfrm>
            <a:off x="907814" y="4043536"/>
            <a:ext cx="3793895" cy="1138773"/>
          </a:xfrm>
          <a:prstGeom prst="rect">
            <a:avLst/>
          </a:prstGeom>
          <a:noFill/>
        </p:spPr>
        <p:txBody>
          <a:bodyPr wrap="square" rtlCol="0">
            <a:spAutoFit/>
          </a:bodyPr>
          <a:lstStyle/>
          <a:p>
            <a:r>
              <a:rPr lang="fr-FR" sz="2800" dirty="0" smtClean="0">
                <a:latin typeface="Calibri" pitchFamily="34" charset="0"/>
              </a:rPr>
              <a:t>Indicateurs quotidiens</a:t>
            </a:r>
            <a:endParaRPr lang="fr-FR" sz="2000" dirty="0" smtClean="0">
              <a:latin typeface="Calibri" pitchFamily="34" charset="0"/>
            </a:endParaRPr>
          </a:p>
          <a:p>
            <a:pPr marL="342900" indent="-342900">
              <a:buFont typeface="Arial" pitchFamily="34" charset="0"/>
              <a:buChar char="•"/>
            </a:pPr>
            <a:r>
              <a:rPr lang="fr-FR" sz="2000" dirty="0" smtClean="0">
                <a:latin typeface="Calibri" pitchFamily="34" charset="0"/>
              </a:rPr>
              <a:t>Liste variable d’indicateurs</a:t>
            </a:r>
          </a:p>
          <a:p>
            <a:pPr marL="342900" indent="-342900">
              <a:buFont typeface="Arial" pitchFamily="34" charset="0"/>
              <a:buChar char="•"/>
            </a:pPr>
            <a:r>
              <a:rPr lang="fr-FR" sz="2000" dirty="0" smtClean="0">
                <a:latin typeface="Calibri" pitchFamily="34" charset="0"/>
              </a:rPr>
              <a:t>Format pivot</a:t>
            </a:r>
          </a:p>
        </p:txBody>
      </p:sp>
      <p:graphicFrame>
        <p:nvGraphicFramePr>
          <p:cNvPr id="19" name="Tableau 18"/>
          <p:cNvGraphicFramePr>
            <a:graphicFrameLocks noGrp="1"/>
          </p:cNvGraphicFramePr>
          <p:nvPr>
            <p:extLst>
              <p:ext uri="{D42A27DB-BD31-4B8C-83A1-F6EECF244321}">
                <p14:modId xmlns:p14="http://schemas.microsoft.com/office/powerpoint/2010/main" val="473723469"/>
              </p:ext>
            </p:extLst>
          </p:nvPr>
        </p:nvGraphicFramePr>
        <p:xfrm>
          <a:off x="1619672" y="5229200"/>
          <a:ext cx="4190358" cy="1097280"/>
        </p:xfrm>
        <a:graphic>
          <a:graphicData uri="http://schemas.openxmlformats.org/drawingml/2006/table">
            <a:tbl>
              <a:tblPr firstRow="1" bandRow="1">
                <a:tableStyleId>{073A0DAA-6AF3-43AB-8588-CEC1D06C72B9}</a:tableStyleId>
              </a:tblPr>
              <a:tblGrid>
                <a:gridCol w="950012"/>
                <a:gridCol w="2195557"/>
                <a:gridCol w="1044789"/>
              </a:tblGrid>
              <a:tr h="244826">
                <a:tc>
                  <a:txBody>
                    <a:bodyPr/>
                    <a:lstStyle/>
                    <a:p>
                      <a:r>
                        <a:rPr lang="fr-FR" sz="1200" dirty="0" smtClean="0"/>
                        <a:t>Attributs</a:t>
                      </a:r>
                      <a:endParaRPr lang="fr-FR" sz="1200" dirty="0"/>
                    </a:p>
                  </a:txBody>
                  <a:tcPr/>
                </a:tc>
                <a:tc>
                  <a:txBody>
                    <a:bodyPr/>
                    <a:lstStyle/>
                    <a:p>
                      <a:r>
                        <a:rPr lang="fr-FR" sz="1200" dirty="0" smtClean="0"/>
                        <a:t>Indicateur</a:t>
                      </a:r>
                      <a:endParaRPr lang="fr-FR" sz="1200" dirty="0"/>
                    </a:p>
                  </a:txBody>
                  <a:tcPr/>
                </a:tc>
                <a:tc>
                  <a:txBody>
                    <a:bodyPr/>
                    <a:lstStyle/>
                    <a:p>
                      <a:r>
                        <a:rPr lang="fr-FR" sz="1200" dirty="0" smtClean="0"/>
                        <a:t>Valeur</a:t>
                      </a:r>
                      <a:endParaRPr lang="fr-FR" sz="1200" dirty="0"/>
                    </a:p>
                  </a:txBody>
                  <a:tcPr/>
                </a:tc>
              </a:tr>
              <a:tr h="244826">
                <a:tc>
                  <a:txBody>
                    <a:bodyPr/>
                    <a:lstStyle/>
                    <a:p>
                      <a:r>
                        <a:rPr lang="fr-FR" sz="1200" dirty="0" smtClean="0"/>
                        <a:t>…</a:t>
                      </a:r>
                      <a:endParaRPr lang="fr-FR" sz="1200" dirty="0"/>
                    </a:p>
                  </a:txBody>
                  <a:tcPr/>
                </a:tc>
                <a:tc>
                  <a:txBody>
                    <a:bodyPr/>
                    <a:lstStyle/>
                    <a:p>
                      <a:r>
                        <a:rPr lang="fr-FR" sz="1200" dirty="0" err="1" smtClean="0"/>
                        <a:t>HeadCount</a:t>
                      </a:r>
                      <a:endParaRPr lang="fr-FR" sz="1200" dirty="0"/>
                    </a:p>
                  </a:txBody>
                  <a:tcPr/>
                </a:tc>
                <a:tc>
                  <a:txBody>
                    <a:bodyPr/>
                    <a:lstStyle/>
                    <a:p>
                      <a:r>
                        <a:rPr lang="fr-FR" sz="1200" dirty="0" smtClean="0"/>
                        <a:t>40</a:t>
                      </a:r>
                      <a:endParaRPr lang="fr-FR" sz="1200" dirty="0"/>
                    </a:p>
                  </a:txBody>
                  <a:tcPr/>
                </a:tc>
              </a:tr>
              <a:tr h="244826">
                <a:tc>
                  <a:txBody>
                    <a:bodyPr/>
                    <a:lstStyle/>
                    <a:p>
                      <a:r>
                        <a:rPr lang="fr-FR" sz="1200" dirty="0" smtClean="0"/>
                        <a:t>…</a:t>
                      </a:r>
                      <a:endParaRPr lang="fr-FR" sz="1200" dirty="0"/>
                    </a:p>
                  </a:txBody>
                  <a:tcPr/>
                </a:tc>
                <a:tc>
                  <a:txBody>
                    <a:bodyPr/>
                    <a:lstStyle/>
                    <a:p>
                      <a:r>
                        <a:rPr lang="fr-FR" sz="1200" dirty="0" err="1" smtClean="0"/>
                        <a:t>Exposure</a:t>
                      </a:r>
                      <a:r>
                        <a:rPr lang="fr-FR" sz="1200" dirty="0" smtClean="0"/>
                        <a:t> </a:t>
                      </a:r>
                      <a:r>
                        <a:rPr lang="fr-FR" sz="1200" dirty="0" err="1" smtClean="0"/>
                        <a:t>Hours</a:t>
                      </a:r>
                      <a:endParaRPr lang="fr-FR" sz="1200" dirty="0"/>
                    </a:p>
                  </a:txBody>
                  <a:tcPr/>
                </a:tc>
                <a:tc>
                  <a:txBody>
                    <a:bodyPr/>
                    <a:lstStyle/>
                    <a:p>
                      <a:r>
                        <a:rPr lang="fr-FR" sz="1200" dirty="0" smtClean="0"/>
                        <a:t>320</a:t>
                      </a:r>
                      <a:endParaRPr lang="fr-FR" sz="1200" dirty="0"/>
                    </a:p>
                  </a:txBody>
                  <a:tcPr/>
                </a:tc>
              </a:tr>
              <a:tr h="244826">
                <a:tc>
                  <a:txBody>
                    <a:bodyPr/>
                    <a:lstStyle/>
                    <a:p>
                      <a:r>
                        <a:rPr lang="fr-FR" sz="1200" dirty="0" smtClean="0"/>
                        <a:t>…</a:t>
                      </a:r>
                      <a:endParaRPr lang="fr-FR" sz="1200" dirty="0"/>
                    </a:p>
                  </a:txBody>
                  <a:tcPr/>
                </a:tc>
                <a:tc>
                  <a:txBody>
                    <a:bodyPr/>
                    <a:lstStyle/>
                    <a:p>
                      <a:r>
                        <a:rPr lang="fr-FR" sz="1200" dirty="0" smtClean="0"/>
                        <a:t>Water</a:t>
                      </a:r>
                      <a:r>
                        <a:rPr lang="fr-FR" sz="1200" baseline="0" dirty="0" smtClean="0"/>
                        <a:t> </a:t>
                      </a:r>
                      <a:r>
                        <a:rPr lang="fr-FR" sz="1200" baseline="0" dirty="0" err="1" smtClean="0"/>
                        <a:t>Consumption</a:t>
                      </a:r>
                      <a:r>
                        <a:rPr lang="fr-FR" sz="1200" baseline="0" dirty="0" smtClean="0"/>
                        <a:t> (L)</a:t>
                      </a:r>
                      <a:endParaRPr lang="fr-FR" sz="1200" dirty="0"/>
                    </a:p>
                  </a:txBody>
                  <a:tcPr/>
                </a:tc>
                <a:tc>
                  <a:txBody>
                    <a:bodyPr/>
                    <a:lstStyle/>
                    <a:p>
                      <a:r>
                        <a:rPr lang="fr-FR" sz="1200" dirty="0" smtClean="0"/>
                        <a:t>400</a:t>
                      </a:r>
                      <a:endParaRPr lang="fr-FR" sz="1200" dirty="0"/>
                    </a:p>
                  </a:txBody>
                  <a:tcPr/>
                </a:tc>
              </a:tr>
            </a:tbl>
          </a:graphicData>
        </a:graphic>
      </p:graphicFrame>
    </p:spTree>
    <p:extLst>
      <p:ext uri="{BB962C8B-B14F-4D97-AF65-F5344CB8AC3E}">
        <p14:creationId xmlns:p14="http://schemas.microsoft.com/office/powerpoint/2010/main" val="10380129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Evolutions!</a:t>
            </a:r>
            <a:endParaRPr lang="fr-FR" sz="4400" b="0" cap="none" dirty="0">
              <a:latin typeface="Calibri Light" pitchFamily="34" charset="0"/>
            </a:endParaRPr>
          </a:p>
        </p:txBody>
      </p:sp>
      <p:pic>
        <p:nvPicPr>
          <p:cNvPr id="5"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832" y="1844824"/>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7832" y="2204864"/>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65517" y="2564904"/>
            <a:ext cx="360040" cy="360040"/>
          </a:xfrm>
          <a:prstGeom prst="rect">
            <a:avLst/>
          </a:prstGeom>
          <a:noFill/>
          <a:extLst>
            <a:ext uri="{909E8E84-426E-40DD-AFC4-6F175D3DCCD1}">
              <a14:hiddenFill xmlns:a14="http://schemas.microsoft.com/office/drawing/2010/main">
                <a:solidFill>
                  <a:srgbClr val="FFFFFF"/>
                </a:solidFill>
              </a14:hiddenFill>
            </a:ext>
          </a:extLst>
        </p:spPr>
      </p:pic>
      <p:sp>
        <p:nvSpPr>
          <p:cNvPr id="8" name="ZoneTexte 7"/>
          <p:cNvSpPr txBox="1"/>
          <p:nvPr/>
        </p:nvSpPr>
        <p:spPr>
          <a:xfrm>
            <a:off x="1325557" y="1834304"/>
            <a:ext cx="2958411" cy="400110"/>
          </a:xfrm>
          <a:prstGeom prst="rect">
            <a:avLst/>
          </a:prstGeom>
          <a:noFill/>
        </p:spPr>
        <p:txBody>
          <a:bodyPr wrap="square" rtlCol="0">
            <a:spAutoFit/>
          </a:bodyPr>
          <a:lstStyle/>
          <a:p>
            <a:r>
              <a:rPr lang="fr-FR" sz="2000" dirty="0" smtClean="0">
                <a:latin typeface="Calibri" pitchFamily="34" charset="0"/>
              </a:rPr>
              <a:t>Blessures et Maladies</a:t>
            </a:r>
            <a:endParaRPr lang="fr-FR" sz="2000" dirty="0">
              <a:latin typeface="Calibri" pitchFamily="34" charset="0"/>
            </a:endParaRPr>
          </a:p>
        </p:txBody>
      </p:sp>
      <p:sp>
        <p:nvSpPr>
          <p:cNvPr id="9" name="ZoneTexte 8"/>
          <p:cNvSpPr txBox="1"/>
          <p:nvPr/>
        </p:nvSpPr>
        <p:spPr>
          <a:xfrm>
            <a:off x="1331640" y="2225161"/>
            <a:ext cx="2958411" cy="400110"/>
          </a:xfrm>
          <a:prstGeom prst="rect">
            <a:avLst/>
          </a:prstGeom>
          <a:noFill/>
        </p:spPr>
        <p:txBody>
          <a:bodyPr wrap="square" rtlCol="0">
            <a:spAutoFit/>
          </a:bodyPr>
          <a:lstStyle/>
          <a:p>
            <a:r>
              <a:rPr lang="fr-FR" sz="2000" dirty="0" smtClean="0">
                <a:latin typeface="Calibri" pitchFamily="34" charset="0"/>
              </a:rPr>
              <a:t>Projets et Clients</a:t>
            </a:r>
            <a:endParaRPr lang="fr-FR" sz="2000" dirty="0">
              <a:latin typeface="Calibri" pitchFamily="34" charset="0"/>
            </a:endParaRPr>
          </a:p>
        </p:txBody>
      </p:sp>
      <p:sp>
        <p:nvSpPr>
          <p:cNvPr id="10" name="ZoneTexte 9"/>
          <p:cNvSpPr txBox="1"/>
          <p:nvPr/>
        </p:nvSpPr>
        <p:spPr>
          <a:xfrm>
            <a:off x="1331640" y="2588760"/>
            <a:ext cx="2958411" cy="400110"/>
          </a:xfrm>
          <a:prstGeom prst="rect">
            <a:avLst/>
          </a:prstGeom>
          <a:noFill/>
        </p:spPr>
        <p:txBody>
          <a:bodyPr wrap="square" rtlCol="0">
            <a:spAutoFit/>
          </a:bodyPr>
          <a:lstStyle/>
          <a:p>
            <a:r>
              <a:rPr lang="fr-FR" sz="2000" dirty="0" smtClean="0">
                <a:latin typeface="Calibri" pitchFamily="34" charset="0"/>
              </a:rPr>
              <a:t>Indicateurs mensuels</a:t>
            </a:r>
            <a:endParaRPr lang="fr-FR" sz="2000" dirty="0">
              <a:latin typeface="Calibri" pitchFamily="34" charset="0"/>
            </a:endParaRPr>
          </a:p>
        </p:txBody>
      </p:sp>
      <p:pic>
        <p:nvPicPr>
          <p:cNvPr id="11"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792" y="1844824"/>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7752" y="1844824"/>
            <a:ext cx="360040" cy="36004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http://www.readmeimfamous.com/wp-content/uploads/2010/02/excelFil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109" y="2564904"/>
            <a:ext cx="360040" cy="360040"/>
          </a:xfrm>
          <a:prstGeom prst="rect">
            <a:avLst/>
          </a:prstGeom>
          <a:noFill/>
          <a:extLst>
            <a:ext uri="{909E8E84-426E-40DD-AFC4-6F175D3DCCD1}">
              <a14:hiddenFill xmlns:a14="http://schemas.microsoft.com/office/drawing/2010/main">
                <a:solidFill>
                  <a:srgbClr val="FFFFFF"/>
                </a:solidFill>
              </a14:hiddenFill>
            </a:ext>
          </a:extLst>
        </p:spPr>
      </p:pic>
      <p:sp>
        <p:nvSpPr>
          <p:cNvPr id="14" name="Flèche droite 13"/>
          <p:cNvSpPr/>
          <p:nvPr/>
        </p:nvSpPr>
        <p:spPr>
          <a:xfrm>
            <a:off x="3923928" y="1890343"/>
            <a:ext cx="1152128"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5" name="ZoneTexte 14"/>
          <p:cNvSpPr txBox="1"/>
          <p:nvPr/>
        </p:nvSpPr>
        <p:spPr>
          <a:xfrm>
            <a:off x="5220071" y="1406386"/>
            <a:ext cx="3384377" cy="1446550"/>
          </a:xfrm>
          <a:prstGeom prst="rect">
            <a:avLst/>
          </a:prstGeom>
          <a:noFill/>
        </p:spPr>
        <p:txBody>
          <a:bodyPr wrap="square" rtlCol="0">
            <a:spAutoFit/>
          </a:bodyPr>
          <a:lstStyle/>
          <a:p>
            <a:r>
              <a:rPr lang="fr-FR" sz="2800" dirty="0" smtClean="0">
                <a:latin typeface="Calibri" pitchFamily="34" charset="0"/>
              </a:rPr>
              <a:t>Evénements</a:t>
            </a:r>
            <a:endParaRPr lang="fr-FR" sz="2000" dirty="0" smtClean="0">
              <a:latin typeface="Calibri" pitchFamily="34" charset="0"/>
            </a:endParaRPr>
          </a:p>
          <a:p>
            <a:pPr marL="342900" indent="-342900">
              <a:buFont typeface="Arial" pitchFamily="34" charset="0"/>
              <a:buChar char="•"/>
            </a:pPr>
            <a:r>
              <a:rPr lang="fr-FR" sz="2000" dirty="0" smtClean="0">
                <a:latin typeface="Calibri" pitchFamily="34" charset="0"/>
              </a:rPr>
              <a:t>Blessures et Maladies (0:n)</a:t>
            </a:r>
          </a:p>
          <a:p>
            <a:pPr marL="342900" indent="-342900">
              <a:buFont typeface="Arial" pitchFamily="34" charset="0"/>
              <a:buChar char="•"/>
            </a:pPr>
            <a:r>
              <a:rPr lang="fr-FR" sz="2000" dirty="0" smtClean="0">
                <a:latin typeface="Calibri" pitchFamily="34" charset="0"/>
              </a:rPr>
              <a:t>Environnementaux (0:n)</a:t>
            </a:r>
          </a:p>
          <a:p>
            <a:pPr marL="342900" indent="-342900">
              <a:buFont typeface="Arial" pitchFamily="34" charset="0"/>
              <a:buChar char="•"/>
            </a:pPr>
            <a:r>
              <a:rPr lang="fr-FR" sz="2000" dirty="0" smtClean="0">
                <a:latin typeface="Calibri" pitchFamily="34" charset="0"/>
              </a:rPr>
              <a:t>Financiers (0:n)</a:t>
            </a:r>
            <a:endParaRPr lang="fr-FR" sz="2000" dirty="0">
              <a:latin typeface="Calibri" pitchFamily="34" charset="0"/>
            </a:endParaRPr>
          </a:p>
        </p:txBody>
      </p:sp>
      <p:sp>
        <p:nvSpPr>
          <p:cNvPr id="17" name="Flèche droite 16"/>
          <p:cNvSpPr/>
          <p:nvPr/>
        </p:nvSpPr>
        <p:spPr>
          <a:xfrm rot="5400000">
            <a:off x="1815125" y="3407792"/>
            <a:ext cx="965696" cy="288032"/>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a:p>
        </p:txBody>
      </p:sp>
      <p:sp>
        <p:nvSpPr>
          <p:cNvPr id="18" name="ZoneTexte 17"/>
          <p:cNvSpPr txBox="1"/>
          <p:nvPr/>
        </p:nvSpPr>
        <p:spPr>
          <a:xfrm>
            <a:off x="907814" y="4043536"/>
            <a:ext cx="3793895" cy="1138773"/>
          </a:xfrm>
          <a:prstGeom prst="rect">
            <a:avLst/>
          </a:prstGeom>
          <a:noFill/>
        </p:spPr>
        <p:txBody>
          <a:bodyPr wrap="square" rtlCol="0">
            <a:spAutoFit/>
          </a:bodyPr>
          <a:lstStyle/>
          <a:p>
            <a:r>
              <a:rPr lang="fr-FR" sz="2800" dirty="0" smtClean="0">
                <a:latin typeface="Calibri" pitchFamily="34" charset="0"/>
              </a:rPr>
              <a:t>Indicateurs quotidiens</a:t>
            </a:r>
            <a:endParaRPr lang="fr-FR" sz="2000" dirty="0" smtClean="0">
              <a:latin typeface="Calibri" pitchFamily="34" charset="0"/>
            </a:endParaRPr>
          </a:p>
          <a:p>
            <a:pPr marL="342900" indent="-342900">
              <a:buFont typeface="Arial" pitchFamily="34" charset="0"/>
              <a:buChar char="•"/>
            </a:pPr>
            <a:r>
              <a:rPr lang="fr-FR" sz="2000" dirty="0" smtClean="0">
                <a:latin typeface="Calibri" pitchFamily="34" charset="0"/>
              </a:rPr>
              <a:t>Liste variable d’indicateurs</a:t>
            </a:r>
          </a:p>
          <a:p>
            <a:pPr marL="342900" indent="-342900">
              <a:buFont typeface="Arial" pitchFamily="34" charset="0"/>
              <a:buChar char="•"/>
            </a:pPr>
            <a:r>
              <a:rPr lang="fr-FR" sz="2000" dirty="0" smtClean="0">
                <a:latin typeface="Calibri" pitchFamily="34" charset="0"/>
              </a:rPr>
              <a:t>Format pivot</a:t>
            </a:r>
          </a:p>
        </p:txBody>
      </p:sp>
      <p:graphicFrame>
        <p:nvGraphicFramePr>
          <p:cNvPr id="19" name="Tableau 18"/>
          <p:cNvGraphicFramePr>
            <a:graphicFrameLocks noGrp="1"/>
          </p:cNvGraphicFramePr>
          <p:nvPr>
            <p:extLst>
              <p:ext uri="{D42A27DB-BD31-4B8C-83A1-F6EECF244321}">
                <p14:modId xmlns:p14="http://schemas.microsoft.com/office/powerpoint/2010/main" val="2029571007"/>
              </p:ext>
            </p:extLst>
          </p:nvPr>
        </p:nvGraphicFramePr>
        <p:xfrm>
          <a:off x="1619672" y="5229200"/>
          <a:ext cx="4190358" cy="1097280"/>
        </p:xfrm>
        <a:graphic>
          <a:graphicData uri="http://schemas.openxmlformats.org/drawingml/2006/table">
            <a:tbl>
              <a:tblPr firstRow="1" bandRow="1">
                <a:tableStyleId>{073A0DAA-6AF3-43AB-8588-CEC1D06C72B9}</a:tableStyleId>
              </a:tblPr>
              <a:tblGrid>
                <a:gridCol w="950012"/>
                <a:gridCol w="2195557"/>
                <a:gridCol w="1044789"/>
              </a:tblGrid>
              <a:tr h="244826">
                <a:tc>
                  <a:txBody>
                    <a:bodyPr/>
                    <a:lstStyle/>
                    <a:p>
                      <a:r>
                        <a:rPr lang="fr-FR" sz="1200" dirty="0" smtClean="0"/>
                        <a:t>Attributs</a:t>
                      </a:r>
                      <a:endParaRPr lang="fr-FR" sz="1200" dirty="0"/>
                    </a:p>
                  </a:txBody>
                  <a:tcPr/>
                </a:tc>
                <a:tc>
                  <a:txBody>
                    <a:bodyPr/>
                    <a:lstStyle/>
                    <a:p>
                      <a:r>
                        <a:rPr lang="fr-FR" sz="1200" dirty="0" smtClean="0"/>
                        <a:t>Indicateur</a:t>
                      </a:r>
                      <a:endParaRPr lang="fr-FR" sz="1200" dirty="0"/>
                    </a:p>
                  </a:txBody>
                  <a:tcPr/>
                </a:tc>
                <a:tc>
                  <a:txBody>
                    <a:bodyPr/>
                    <a:lstStyle/>
                    <a:p>
                      <a:r>
                        <a:rPr lang="fr-FR" sz="1200" dirty="0" smtClean="0"/>
                        <a:t>Valeur</a:t>
                      </a:r>
                      <a:endParaRPr lang="fr-FR" sz="1200" dirty="0"/>
                    </a:p>
                  </a:txBody>
                  <a:tcPr/>
                </a:tc>
              </a:tr>
              <a:tr h="244826">
                <a:tc>
                  <a:txBody>
                    <a:bodyPr/>
                    <a:lstStyle/>
                    <a:p>
                      <a:r>
                        <a:rPr lang="fr-FR" sz="1200" dirty="0" smtClean="0"/>
                        <a:t>…</a:t>
                      </a:r>
                      <a:endParaRPr lang="fr-FR" sz="1200" dirty="0"/>
                    </a:p>
                  </a:txBody>
                  <a:tcPr/>
                </a:tc>
                <a:tc>
                  <a:txBody>
                    <a:bodyPr/>
                    <a:lstStyle/>
                    <a:p>
                      <a:r>
                        <a:rPr lang="fr-FR" sz="1200" dirty="0" err="1" smtClean="0"/>
                        <a:t>HeadCount</a:t>
                      </a:r>
                      <a:endParaRPr lang="fr-FR" sz="1200" dirty="0"/>
                    </a:p>
                  </a:txBody>
                  <a:tcPr/>
                </a:tc>
                <a:tc>
                  <a:txBody>
                    <a:bodyPr/>
                    <a:lstStyle/>
                    <a:p>
                      <a:r>
                        <a:rPr lang="fr-FR" sz="1200" dirty="0" smtClean="0"/>
                        <a:t>40</a:t>
                      </a:r>
                      <a:endParaRPr lang="fr-FR" sz="1200" dirty="0"/>
                    </a:p>
                  </a:txBody>
                  <a:tcPr/>
                </a:tc>
              </a:tr>
              <a:tr h="244826">
                <a:tc>
                  <a:txBody>
                    <a:bodyPr/>
                    <a:lstStyle/>
                    <a:p>
                      <a:r>
                        <a:rPr lang="fr-FR" sz="1200" dirty="0" smtClean="0"/>
                        <a:t>…</a:t>
                      </a:r>
                      <a:endParaRPr lang="fr-FR" sz="1200" dirty="0"/>
                    </a:p>
                  </a:txBody>
                  <a:tcPr/>
                </a:tc>
                <a:tc>
                  <a:txBody>
                    <a:bodyPr/>
                    <a:lstStyle/>
                    <a:p>
                      <a:r>
                        <a:rPr lang="fr-FR" sz="1200" dirty="0" err="1" smtClean="0"/>
                        <a:t>Exposure</a:t>
                      </a:r>
                      <a:r>
                        <a:rPr lang="fr-FR" sz="1200" dirty="0" smtClean="0"/>
                        <a:t> </a:t>
                      </a:r>
                      <a:r>
                        <a:rPr lang="fr-FR" sz="1200" dirty="0" err="1" smtClean="0"/>
                        <a:t>Hours</a:t>
                      </a:r>
                      <a:endParaRPr lang="fr-FR" sz="1200" dirty="0"/>
                    </a:p>
                  </a:txBody>
                  <a:tcPr/>
                </a:tc>
                <a:tc>
                  <a:txBody>
                    <a:bodyPr/>
                    <a:lstStyle/>
                    <a:p>
                      <a:r>
                        <a:rPr lang="fr-FR" sz="1200" dirty="0" smtClean="0"/>
                        <a:t>320</a:t>
                      </a:r>
                      <a:endParaRPr lang="fr-FR" sz="1200" dirty="0"/>
                    </a:p>
                  </a:txBody>
                  <a:tcPr/>
                </a:tc>
              </a:tr>
              <a:tr h="244826">
                <a:tc>
                  <a:txBody>
                    <a:bodyPr/>
                    <a:lstStyle/>
                    <a:p>
                      <a:r>
                        <a:rPr lang="fr-FR" sz="1200" dirty="0" smtClean="0"/>
                        <a:t>…</a:t>
                      </a:r>
                      <a:endParaRPr lang="fr-FR" sz="1200" dirty="0"/>
                    </a:p>
                  </a:txBody>
                  <a:tcPr/>
                </a:tc>
                <a:tc>
                  <a:txBody>
                    <a:bodyPr/>
                    <a:lstStyle/>
                    <a:p>
                      <a:r>
                        <a:rPr lang="fr-FR" sz="1200" dirty="0" smtClean="0"/>
                        <a:t>Water</a:t>
                      </a:r>
                      <a:r>
                        <a:rPr lang="fr-FR" sz="1200" baseline="0" dirty="0" smtClean="0"/>
                        <a:t> </a:t>
                      </a:r>
                      <a:r>
                        <a:rPr lang="fr-FR" sz="1200" baseline="0" dirty="0" err="1" smtClean="0"/>
                        <a:t>Consumption</a:t>
                      </a:r>
                      <a:r>
                        <a:rPr lang="fr-FR" sz="1200" baseline="0" dirty="0" smtClean="0"/>
                        <a:t> (L)</a:t>
                      </a:r>
                      <a:endParaRPr lang="fr-FR" sz="1200" dirty="0"/>
                    </a:p>
                  </a:txBody>
                  <a:tcPr/>
                </a:tc>
                <a:tc>
                  <a:txBody>
                    <a:bodyPr/>
                    <a:lstStyle/>
                    <a:p>
                      <a:r>
                        <a:rPr lang="fr-FR" sz="1200" dirty="0" smtClean="0"/>
                        <a:t>400</a:t>
                      </a:r>
                      <a:endParaRPr lang="fr-FR" sz="1200" dirty="0"/>
                    </a:p>
                  </a:txBody>
                  <a:tcPr/>
                </a:tc>
              </a:tr>
            </a:tbl>
          </a:graphicData>
        </a:graphic>
      </p:graphicFrame>
      <p:sp>
        <p:nvSpPr>
          <p:cNvPr id="3" name="Rectangle 2"/>
          <p:cNvSpPr/>
          <p:nvPr/>
        </p:nvSpPr>
        <p:spPr>
          <a:xfrm>
            <a:off x="0" y="1406386"/>
            <a:ext cx="9144000" cy="5451614"/>
          </a:xfrm>
          <a:prstGeom prst="rect">
            <a:avLst/>
          </a:prstGeom>
          <a:solidFill>
            <a:schemeClr val="lt1">
              <a:alpha val="49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fr-FR" dirty="0"/>
          </a:p>
        </p:txBody>
      </p:sp>
      <p:sp>
        <p:nvSpPr>
          <p:cNvPr id="4" name="ZoneTexte 3"/>
          <p:cNvSpPr txBox="1"/>
          <p:nvPr/>
        </p:nvSpPr>
        <p:spPr>
          <a:xfrm>
            <a:off x="5241261" y="2852936"/>
            <a:ext cx="3902739" cy="646331"/>
          </a:xfrm>
          <a:prstGeom prst="rect">
            <a:avLst/>
          </a:prstGeom>
          <a:noFill/>
        </p:spPr>
        <p:txBody>
          <a:bodyPr wrap="square" rtlCol="0">
            <a:spAutoFit/>
          </a:bodyPr>
          <a:lstStyle/>
          <a:p>
            <a:r>
              <a:rPr lang="fr-FR" sz="3600" b="1" dirty="0" err="1">
                <a:latin typeface="Calibri" pitchFamily="34" charset="0"/>
              </a:rPr>
              <a:t>Factless</a:t>
            </a:r>
            <a:r>
              <a:rPr lang="fr-FR" sz="3600" b="1" dirty="0">
                <a:latin typeface="Calibri" pitchFamily="34" charset="0"/>
              </a:rPr>
              <a:t> </a:t>
            </a:r>
            <a:r>
              <a:rPr lang="fr-FR" sz="3600" b="1" dirty="0" err="1">
                <a:latin typeface="Calibri" pitchFamily="34" charset="0"/>
              </a:rPr>
              <a:t>Fact</a:t>
            </a:r>
            <a:r>
              <a:rPr lang="fr-FR" sz="3600" b="1" dirty="0">
                <a:latin typeface="Calibri" pitchFamily="34" charset="0"/>
              </a:rPr>
              <a:t> </a:t>
            </a:r>
            <a:r>
              <a:rPr lang="fr-FR" sz="3600" b="1" dirty="0" smtClean="0">
                <a:latin typeface="Calibri" pitchFamily="34" charset="0"/>
              </a:rPr>
              <a:t>Table</a:t>
            </a:r>
            <a:endParaRPr lang="fr-FR" sz="3600" b="1" dirty="0"/>
          </a:p>
        </p:txBody>
      </p:sp>
      <p:sp>
        <p:nvSpPr>
          <p:cNvPr id="20" name="ZoneTexte 19"/>
          <p:cNvSpPr txBox="1"/>
          <p:nvPr/>
        </p:nvSpPr>
        <p:spPr>
          <a:xfrm>
            <a:off x="4960889" y="760055"/>
            <a:ext cx="3902739" cy="646331"/>
          </a:xfrm>
          <a:prstGeom prst="rect">
            <a:avLst/>
          </a:prstGeom>
          <a:noFill/>
        </p:spPr>
        <p:txBody>
          <a:bodyPr wrap="square" rtlCol="0">
            <a:spAutoFit/>
          </a:bodyPr>
          <a:lstStyle/>
          <a:p>
            <a:r>
              <a:rPr lang="fr-FR" sz="3600" b="1" dirty="0" smtClean="0">
                <a:latin typeface="Calibri" pitchFamily="34" charset="0"/>
              </a:rPr>
              <a:t>Entête + Détails</a:t>
            </a:r>
            <a:endParaRPr lang="fr-FR" sz="3600" b="1" dirty="0"/>
          </a:p>
        </p:txBody>
      </p:sp>
      <p:sp>
        <p:nvSpPr>
          <p:cNvPr id="21" name="ZoneTexte 20"/>
          <p:cNvSpPr txBox="1"/>
          <p:nvPr/>
        </p:nvSpPr>
        <p:spPr>
          <a:xfrm>
            <a:off x="5098256" y="4582144"/>
            <a:ext cx="3902739" cy="1200329"/>
          </a:xfrm>
          <a:prstGeom prst="rect">
            <a:avLst/>
          </a:prstGeom>
          <a:noFill/>
        </p:spPr>
        <p:txBody>
          <a:bodyPr wrap="square" rtlCol="0">
            <a:spAutoFit/>
          </a:bodyPr>
          <a:lstStyle/>
          <a:p>
            <a:r>
              <a:rPr lang="fr-FR" sz="3600" b="1" dirty="0" smtClean="0">
                <a:latin typeface="Calibri" pitchFamily="34" charset="0"/>
              </a:rPr>
              <a:t>Dim </a:t>
            </a:r>
            <a:r>
              <a:rPr lang="fr-FR" sz="3600" b="1" dirty="0">
                <a:latin typeface="Calibri" pitchFamily="34" charset="0"/>
              </a:rPr>
              <a:t>Indicateurs + Mesure « Value »</a:t>
            </a:r>
          </a:p>
        </p:txBody>
      </p:sp>
    </p:spTree>
    <p:extLst>
      <p:ext uri="{BB962C8B-B14F-4D97-AF65-F5344CB8AC3E}">
        <p14:creationId xmlns:p14="http://schemas.microsoft.com/office/powerpoint/2010/main" val="298010450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err="1" smtClean="0">
                <a:latin typeface="Calibri Light" pitchFamily="34" charset="0"/>
              </a:rPr>
              <a:t>Factless</a:t>
            </a:r>
            <a:r>
              <a:rPr lang="fr-FR" sz="4400" b="0" cap="none" dirty="0" smtClean="0">
                <a:latin typeface="Calibri Light" pitchFamily="34" charset="0"/>
              </a:rPr>
              <a:t> </a:t>
            </a:r>
            <a:r>
              <a:rPr lang="fr-FR" sz="4400" b="0" cap="none" dirty="0" err="1" smtClean="0">
                <a:latin typeface="Calibri Light" pitchFamily="34" charset="0"/>
              </a:rPr>
              <a:t>Fact</a:t>
            </a:r>
            <a:r>
              <a:rPr lang="fr-FR" sz="4400" b="0" cap="none" dirty="0" smtClean="0">
                <a:latin typeface="Calibri Light" pitchFamily="34" charset="0"/>
              </a:rPr>
              <a:t> Table</a:t>
            </a:r>
            <a:endParaRPr lang="fr-FR" sz="4400" b="0" cap="none" dirty="0">
              <a:latin typeface="Calibri Light" pitchFamily="34" charset="0"/>
            </a:endParaRPr>
          </a:p>
        </p:txBody>
      </p:sp>
      <p:sp>
        <p:nvSpPr>
          <p:cNvPr id="3" name="Espace réservé du contenu 2"/>
          <p:cNvSpPr>
            <a:spLocks noGrp="1"/>
          </p:cNvSpPr>
          <p:nvPr>
            <p:ph idx="1"/>
          </p:nvPr>
        </p:nvSpPr>
        <p:spPr>
          <a:xfrm>
            <a:off x="457200" y="1268760"/>
            <a:ext cx="8229600" cy="4903440"/>
          </a:xfrm>
        </p:spPr>
        <p:txBody>
          <a:bodyPr/>
          <a:lstStyle/>
          <a:p>
            <a:r>
              <a:rPr lang="fr-FR" dirty="0" smtClean="0">
                <a:latin typeface="Calibri" pitchFamily="34" charset="0"/>
              </a:rPr>
              <a:t>Pas de mesures pour un accident</a:t>
            </a:r>
          </a:p>
          <a:p>
            <a:pPr marL="0" indent="0">
              <a:buNone/>
            </a:pPr>
            <a:endParaRPr lang="fr-FR" dirty="0" smtClean="0">
              <a:latin typeface="Calibri"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528692661"/>
              </p:ext>
            </p:extLst>
          </p:nvPr>
        </p:nvGraphicFramePr>
        <p:xfrm>
          <a:off x="395536" y="2060848"/>
          <a:ext cx="4968552" cy="1112520"/>
        </p:xfrm>
        <a:graphic>
          <a:graphicData uri="http://schemas.openxmlformats.org/drawingml/2006/table">
            <a:tbl>
              <a:tblPr firstRow="1" bandRow="1">
                <a:tableStyleId>{073A0DAA-6AF3-43AB-8588-CEC1D06C72B9}</a:tableStyleId>
              </a:tblPr>
              <a:tblGrid>
                <a:gridCol w="1656184"/>
                <a:gridCol w="1656184"/>
                <a:gridCol w="1656184"/>
              </a:tblGrid>
              <a:tr h="370840">
                <a:tc>
                  <a:txBody>
                    <a:bodyPr/>
                    <a:lstStyle/>
                    <a:p>
                      <a:r>
                        <a:rPr lang="fr-FR" dirty="0" err="1" smtClean="0"/>
                        <a:t>DimDate</a:t>
                      </a:r>
                      <a:endParaRPr lang="fr-FR" dirty="0"/>
                    </a:p>
                  </a:txBody>
                  <a:tcPr/>
                </a:tc>
                <a:tc>
                  <a:txBody>
                    <a:bodyPr/>
                    <a:lstStyle/>
                    <a:p>
                      <a:r>
                        <a:rPr lang="fr-FR" dirty="0" err="1" smtClean="0"/>
                        <a:t>DimEmployé</a:t>
                      </a:r>
                      <a:endParaRPr lang="fr-FR" dirty="0"/>
                    </a:p>
                  </a:txBody>
                  <a:tcPr/>
                </a:tc>
                <a:tc>
                  <a:txBody>
                    <a:bodyPr/>
                    <a:lstStyle/>
                    <a:p>
                      <a:r>
                        <a:rPr lang="fr-FR" dirty="0" err="1" smtClean="0"/>
                        <a:t>DimLieu</a:t>
                      </a:r>
                      <a:endParaRPr lang="fr-FR" dirty="0"/>
                    </a:p>
                  </a:txBody>
                  <a:tcPr/>
                </a:tc>
              </a:tr>
              <a:tr h="370840">
                <a:tc>
                  <a:txBody>
                    <a:bodyPr/>
                    <a:lstStyle/>
                    <a:p>
                      <a:r>
                        <a:rPr lang="fr-FR" dirty="0" smtClean="0"/>
                        <a:t>20121210</a:t>
                      </a:r>
                      <a:endParaRPr lang="fr-FR" dirty="0"/>
                    </a:p>
                  </a:txBody>
                  <a:tcPr/>
                </a:tc>
                <a:tc>
                  <a:txBody>
                    <a:bodyPr/>
                    <a:lstStyle/>
                    <a:p>
                      <a:r>
                        <a:rPr lang="fr-FR" dirty="0" smtClean="0"/>
                        <a:t>27</a:t>
                      </a:r>
                      <a:endParaRPr lang="fr-FR" dirty="0"/>
                    </a:p>
                  </a:txBody>
                  <a:tcPr/>
                </a:tc>
                <a:tc>
                  <a:txBody>
                    <a:bodyPr/>
                    <a:lstStyle/>
                    <a:p>
                      <a:r>
                        <a:rPr lang="fr-FR" dirty="0" smtClean="0"/>
                        <a:t>12</a:t>
                      </a:r>
                      <a:endParaRPr lang="fr-FR" dirty="0"/>
                    </a:p>
                  </a:txBody>
                  <a:tcPr/>
                </a:tc>
              </a:tr>
              <a:tr h="370840">
                <a:tc>
                  <a:txBody>
                    <a:bodyPr/>
                    <a:lstStyle/>
                    <a:p>
                      <a:r>
                        <a:rPr lang="fr-FR" dirty="0" smtClean="0"/>
                        <a:t>20121210</a:t>
                      </a:r>
                      <a:endParaRPr lang="fr-FR" dirty="0"/>
                    </a:p>
                  </a:txBody>
                  <a:tcPr/>
                </a:tc>
                <a:tc>
                  <a:txBody>
                    <a:bodyPr/>
                    <a:lstStyle/>
                    <a:p>
                      <a:r>
                        <a:rPr lang="fr-FR" dirty="0" smtClean="0"/>
                        <a:t>28</a:t>
                      </a:r>
                      <a:endParaRPr lang="fr-FR" dirty="0"/>
                    </a:p>
                  </a:txBody>
                  <a:tcPr/>
                </a:tc>
                <a:tc>
                  <a:txBody>
                    <a:bodyPr/>
                    <a:lstStyle/>
                    <a:p>
                      <a:r>
                        <a:rPr lang="fr-FR" dirty="0" smtClean="0"/>
                        <a:t>12</a:t>
                      </a:r>
                      <a:endParaRPr lang="fr-FR" dirty="0"/>
                    </a:p>
                  </a:txBody>
                  <a:tcPr/>
                </a:tc>
              </a:tr>
            </a:tbl>
          </a:graphicData>
        </a:graphic>
      </p:graphicFrame>
      <p:graphicFrame>
        <p:nvGraphicFramePr>
          <p:cNvPr id="5" name="Tableau 4"/>
          <p:cNvGraphicFramePr>
            <a:graphicFrameLocks noGrp="1"/>
          </p:cNvGraphicFramePr>
          <p:nvPr>
            <p:extLst>
              <p:ext uri="{D42A27DB-BD31-4B8C-83A1-F6EECF244321}">
                <p14:modId xmlns:p14="http://schemas.microsoft.com/office/powerpoint/2010/main" val="3702859440"/>
              </p:ext>
            </p:extLst>
          </p:nvPr>
        </p:nvGraphicFramePr>
        <p:xfrm>
          <a:off x="323528" y="3756640"/>
          <a:ext cx="6672064" cy="1112520"/>
        </p:xfrm>
        <a:graphic>
          <a:graphicData uri="http://schemas.openxmlformats.org/drawingml/2006/table">
            <a:tbl>
              <a:tblPr firstRow="1" bandRow="1">
                <a:tableStyleId>{073A0DAA-6AF3-43AB-8588-CEC1D06C72B9}</a:tableStyleId>
              </a:tblPr>
              <a:tblGrid>
                <a:gridCol w="1668016"/>
                <a:gridCol w="1668016"/>
                <a:gridCol w="1668016"/>
                <a:gridCol w="1668016"/>
              </a:tblGrid>
              <a:tr h="370840">
                <a:tc>
                  <a:txBody>
                    <a:bodyPr/>
                    <a:lstStyle/>
                    <a:p>
                      <a:r>
                        <a:rPr lang="fr-FR" dirty="0" err="1" smtClean="0"/>
                        <a:t>DimDate</a:t>
                      </a:r>
                      <a:endParaRPr lang="fr-FR" dirty="0"/>
                    </a:p>
                  </a:txBody>
                  <a:tcPr/>
                </a:tc>
                <a:tc>
                  <a:txBody>
                    <a:bodyPr/>
                    <a:lstStyle/>
                    <a:p>
                      <a:r>
                        <a:rPr lang="fr-FR" dirty="0" err="1" smtClean="0"/>
                        <a:t>DimEmployé</a:t>
                      </a:r>
                      <a:endParaRPr lang="fr-FR" dirty="0"/>
                    </a:p>
                  </a:txBody>
                  <a:tcPr/>
                </a:tc>
                <a:tc>
                  <a:txBody>
                    <a:bodyPr/>
                    <a:lstStyle/>
                    <a:p>
                      <a:r>
                        <a:rPr lang="fr-FR" dirty="0" err="1" smtClean="0"/>
                        <a:t>DimLieu</a:t>
                      </a:r>
                      <a:endParaRPr lang="fr-FR" dirty="0"/>
                    </a:p>
                  </a:txBody>
                  <a:tcPr/>
                </a:tc>
                <a:tc>
                  <a:txBody>
                    <a:bodyPr/>
                    <a:lstStyle/>
                    <a:p>
                      <a:r>
                        <a:rPr lang="fr-FR" dirty="0" err="1" smtClean="0"/>
                        <a:t>EstArrivé</a:t>
                      </a:r>
                      <a:endParaRPr lang="fr-FR" dirty="0"/>
                    </a:p>
                  </a:txBody>
                  <a:tcPr>
                    <a:solidFill>
                      <a:schemeClr val="tx2">
                        <a:lumMod val="60000"/>
                        <a:lumOff val="40000"/>
                      </a:schemeClr>
                    </a:solidFill>
                  </a:tcPr>
                </a:tc>
              </a:tr>
              <a:tr h="370840">
                <a:tc>
                  <a:txBody>
                    <a:bodyPr/>
                    <a:lstStyle/>
                    <a:p>
                      <a:r>
                        <a:rPr lang="fr-FR" dirty="0" smtClean="0"/>
                        <a:t>20121210</a:t>
                      </a:r>
                      <a:endParaRPr lang="fr-FR" dirty="0"/>
                    </a:p>
                  </a:txBody>
                  <a:tcPr/>
                </a:tc>
                <a:tc>
                  <a:txBody>
                    <a:bodyPr/>
                    <a:lstStyle/>
                    <a:p>
                      <a:r>
                        <a:rPr lang="fr-FR" dirty="0" smtClean="0"/>
                        <a:t>27</a:t>
                      </a:r>
                      <a:endParaRPr lang="fr-FR" dirty="0"/>
                    </a:p>
                  </a:txBody>
                  <a:tcPr/>
                </a:tc>
                <a:tc>
                  <a:txBody>
                    <a:bodyPr/>
                    <a:lstStyle/>
                    <a:p>
                      <a:r>
                        <a:rPr lang="fr-FR" dirty="0" smtClean="0"/>
                        <a:t>12</a:t>
                      </a:r>
                      <a:endParaRPr lang="fr-FR" dirty="0"/>
                    </a:p>
                  </a:txBody>
                  <a:tcPr/>
                </a:tc>
                <a:tc>
                  <a:txBody>
                    <a:bodyPr/>
                    <a:lstStyle/>
                    <a:p>
                      <a:r>
                        <a:rPr lang="fr-FR" dirty="0" smtClean="0"/>
                        <a:t>1</a:t>
                      </a:r>
                      <a:endParaRPr lang="fr-FR" dirty="0"/>
                    </a:p>
                  </a:txBody>
                  <a:tcPr/>
                </a:tc>
              </a:tr>
              <a:tr h="370840">
                <a:tc>
                  <a:txBody>
                    <a:bodyPr/>
                    <a:lstStyle/>
                    <a:p>
                      <a:r>
                        <a:rPr lang="fr-FR" dirty="0" smtClean="0"/>
                        <a:t>20121210</a:t>
                      </a:r>
                      <a:endParaRPr lang="fr-FR" dirty="0"/>
                    </a:p>
                  </a:txBody>
                  <a:tcPr/>
                </a:tc>
                <a:tc>
                  <a:txBody>
                    <a:bodyPr/>
                    <a:lstStyle/>
                    <a:p>
                      <a:r>
                        <a:rPr lang="fr-FR" dirty="0" smtClean="0"/>
                        <a:t>28</a:t>
                      </a:r>
                      <a:endParaRPr lang="fr-FR" dirty="0"/>
                    </a:p>
                  </a:txBody>
                  <a:tcPr/>
                </a:tc>
                <a:tc>
                  <a:txBody>
                    <a:bodyPr/>
                    <a:lstStyle/>
                    <a:p>
                      <a:r>
                        <a:rPr lang="fr-FR" dirty="0" smtClean="0"/>
                        <a:t>12</a:t>
                      </a:r>
                      <a:endParaRPr lang="fr-FR" dirty="0"/>
                    </a:p>
                  </a:txBody>
                  <a:tcPr/>
                </a:tc>
                <a:tc>
                  <a:txBody>
                    <a:bodyPr/>
                    <a:lstStyle/>
                    <a:p>
                      <a:r>
                        <a:rPr lang="fr-FR" dirty="0" smtClean="0"/>
                        <a:t>1</a:t>
                      </a:r>
                      <a:endParaRPr lang="fr-FR" dirty="0"/>
                    </a:p>
                  </a:txBody>
                  <a:tcPr/>
                </a:tc>
              </a:tr>
            </a:tbl>
          </a:graphicData>
        </a:graphic>
      </p:graphicFrame>
      <p:sp>
        <p:nvSpPr>
          <p:cNvPr id="6" name="Virage 5"/>
          <p:cNvSpPr/>
          <p:nvPr/>
        </p:nvSpPr>
        <p:spPr>
          <a:xfrm rot="5400000">
            <a:off x="5328084" y="2384884"/>
            <a:ext cx="1368152" cy="1296144"/>
          </a:xfrm>
          <a:prstGeom prst="bentArrow">
            <a:avLst>
              <a:gd name="adj1" fmla="val 21706"/>
              <a:gd name="adj2" fmla="val 27770"/>
              <a:gd name="adj3" fmla="val 21991"/>
              <a:gd name="adj4" fmla="val 31190"/>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fr-FR">
              <a:solidFill>
                <a:schemeClr val="tx1"/>
              </a:solidFill>
            </a:endParaRPr>
          </a:p>
        </p:txBody>
      </p:sp>
      <p:sp>
        <p:nvSpPr>
          <p:cNvPr id="7" name="ZoneTexte 6"/>
          <p:cNvSpPr txBox="1"/>
          <p:nvPr/>
        </p:nvSpPr>
        <p:spPr>
          <a:xfrm>
            <a:off x="3923928" y="5301208"/>
            <a:ext cx="4542782" cy="523220"/>
          </a:xfrm>
          <a:prstGeom prst="rect">
            <a:avLst/>
          </a:prstGeom>
          <a:noFill/>
        </p:spPr>
        <p:txBody>
          <a:bodyPr wrap="none" rtlCol="0">
            <a:spAutoFit/>
          </a:bodyPr>
          <a:lstStyle/>
          <a:p>
            <a:r>
              <a:rPr lang="fr-FR" sz="2800" dirty="0" smtClean="0"/>
              <a:t>SUM(</a:t>
            </a:r>
            <a:r>
              <a:rPr lang="fr-FR" sz="2800" dirty="0" err="1" smtClean="0"/>
              <a:t>EstArrivé</a:t>
            </a:r>
            <a:r>
              <a:rPr lang="fr-FR" sz="2800" dirty="0" smtClean="0"/>
              <a:t>) &gt; COUNT(*)</a:t>
            </a:r>
            <a:endParaRPr lang="fr-FR" sz="2800" dirty="0"/>
          </a:p>
        </p:txBody>
      </p:sp>
    </p:spTree>
    <p:extLst>
      <p:ext uri="{BB962C8B-B14F-4D97-AF65-F5344CB8AC3E}">
        <p14:creationId xmlns:p14="http://schemas.microsoft.com/office/powerpoint/2010/main" val="71322255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Tables Entête + Détails</a:t>
            </a:r>
            <a:endParaRPr lang="fr-FR" sz="4400" b="0" cap="none" dirty="0">
              <a:latin typeface="Calibri Light" pitchFamily="34" charset="0"/>
            </a:endParaRPr>
          </a:p>
        </p:txBody>
      </p:sp>
      <p:sp>
        <p:nvSpPr>
          <p:cNvPr id="5" name="Espace réservé du contenu 2"/>
          <p:cNvSpPr>
            <a:spLocks noGrp="1"/>
          </p:cNvSpPr>
          <p:nvPr>
            <p:ph idx="1"/>
          </p:nvPr>
        </p:nvSpPr>
        <p:spPr>
          <a:xfrm>
            <a:off x="251520" y="2514010"/>
            <a:ext cx="6264696" cy="3651294"/>
          </a:xfrm>
        </p:spPr>
        <p:txBody>
          <a:bodyPr>
            <a:normAutofit lnSpcReduction="10000"/>
          </a:bodyPr>
          <a:lstStyle/>
          <a:p>
            <a:pPr marL="0" indent="0">
              <a:buNone/>
            </a:pPr>
            <a:r>
              <a:rPr lang="fr-FR" dirty="0" smtClean="0">
                <a:latin typeface="Calibri" pitchFamily="34" charset="0"/>
              </a:rPr>
              <a:t>Dimensions</a:t>
            </a:r>
          </a:p>
          <a:p>
            <a:pPr lvl="1"/>
            <a:r>
              <a:rPr lang="fr-FR" dirty="0" smtClean="0">
                <a:latin typeface="Calibri" pitchFamily="34" charset="0"/>
              </a:rPr>
              <a:t>Cause</a:t>
            </a:r>
          </a:p>
          <a:p>
            <a:pPr lvl="1"/>
            <a:r>
              <a:rPr lang="fr-FR" dirty="0" smtClean="0">
                <a:latin typeface="Calibri" pitchFamily="34" charset="0"/>
              </a:rPr>
              <a:t>Conséquence Mat.</a:t>
            </a:r>
          </a:p>
          <a:p>
            <a:pPr lvl="1"/>
            <a:r>
              <a:rPr lang="fr-FR" dirty="0" smtClean="0">
                <a:latin typeface="Calibri" pitchFamily="34" charset="0"/>
              </a:rPr>
              <a:t>Blessures</a:t>
            </a:r>
          </a:p>
          <a:p>
            <a:pPr lvl="1"/>
            <a:r>
              <a:rPr lang="fr-FR" dirty="0" smtClean="0">
                <a:latin typeface="Calibri" pitchFamily="34" charset="0"/>
              </a:rPr>
              <a:t>Classification Employé</a:t>
            </a:r>
          </a:p>
          <a:p>
            <a:pPr lvl="1"/>
            <a:r>
              <a:rPr lang="fr-FR" dirty="0" smtClean="0">
                <a:latin typeface="Calibri" pitchFamily="34" charset="0"/>
              </a:rPr>
              <a:t>Client</a:t>
            </a:r>
          </a:p>
          <a:p>
            <a:pPr lvl="1"/>
            <a:r>
              <a:rPr lang="fr-FR" dirty="0" smtClean="0">
                <a:latin typeface="Calibri" pitchFamily="34" charset="0"/>
              </a:rPr>
              <a:t>Date</a:t>
            </a:r>
          </a:p>
          <a:p>
            <a:pPr lvl="1"/>
            <a:r>
              <a:rPr lang="fr-FR" dirty="0" smtClean="0">
                <a:latin typeface="Calibri" pitchFamily="34" charset="0"/>
              </a:rPr>
              <a:t>Lieu</a:t>
            </a:r>
          </a:p>
          <a:p>
            <a:pPr lvl="1"/>
            <a:endParaRPr lang="fr-FR" dirty="0" smtClean="0">
              <a:latin typeface="Calibri" pitchFamily="34" charset="0"/>
            </a:endParaRPr>
          </a:p>
        </p:txBody>
      </p:sp>
      <p:cxnSp>
        <p:nvCxnSpPr>
          <p:cNvPr id="6" name="Connecteur droit 5"/>
          <p:cNvCxnSpPr/>
          <p:nvPr/>
        </p:nvCxnSpPr>
        <p:spPr>
          <a:xfrm flipH="1">
            <a:off x="5653706" y="2775226"/>
            <a:ext cx="2" cy="3174054"/>
          </a:xfrm>
          <a:prstGeom prst="line">
            <a:avLst/>
          </a:prstGeom>
        </p:spPr>
        <p:style>
          <a:lnRef idx="2">
            <a:schemeClr val="dk1"/>
          </a:lnRef>
          <a:fillRef idx="0">
            <a:schemeClr val="dk1"/>
          </a:fillRef>
          <a:effectRef idx="1">
            <a:schemeClr val="dk1"/>
          </a:effectRef>
          <a:fontRef idx="minor">
            <a:schemeClr val="tx1"/>
          </a:fontRef>
        </p:style>
      </p:cxnSp>
      <p:cxnSp>
        <p:nvCxnSpPr>
          <p:cNvPr id="7" name="Connecteur droit 6"/>
          <p:cNvCxnSpPr/>
          <p:nvPr/>
        </p:nvCxnSpPr>
        <p:spPr>
          <a:xfrm flipH="1">
            <a:off x="4141539" y="2771595"/>
            <a:ext cx="1" cy="3177685"/>
          </a:xfrm>
          <a:prstGeom prst="line">
            <a:avLst/>
          </a:prstGeom>
        </p:spPr>
        <p:style>
          <a:lnRef idx="2">
            <a:schemeClr val="dk1"/>
          </a:lnRef>
          <a:fillRef idx="0">
            <a:schemeClr val="dk1"/>
          </a:fillRef>
          <a:effectRef idx="1">
            <a:schemeClr val="dk1"/>
          </a:effectRef>
          <a:fontRef idx="minor">
            <a:schemeClr val="tx1"/>
          </a:fontRef>
        </p:style>
      </p:cxnSp>
      <p:sp>
        <p:nvSpPr>
          <p:cNvPr id="8" name="Ellipse 7"/>
          <p:cNvSpPr/>
          <p:nvPr/>
        </p:nvSpPr>
        <p:spPr>
          <a:xfrm>
            <a:off x="5472872" y="3101188"/>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9" name="Ellipse 8"/>
          <p:cNvSpPr/>
          <p:nvPr/>
        </p:nvSpPr>
        <p:spPr>
          <a:xfrm>
            <a:off x="5472872" y="3933056"/>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10" name="Ellipse 9"/>
          <p:cNvSpPr/>
          <p:nvPr/>
        </p:nvSpPr>
        <p:spPr>
          <a:xfrm>
            <a:off x="5472872" y="4346907"/>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11" name="Ellipse 10"/>
          <p:cNvSpPr/>
          <p:nvPr/>
        </p:nvSpPr>
        <p:spPr>
          <a:xfrm>
            <a:off x="5472871" y="4748660"/>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12" name="Ellipse 11"/>
          <p:cNvSpPr/>
          <p:nvPr/>
        </p:nvSpPr>
        <p:spPr>
          <a:xfrm>
            <a:off x="5472871" y="5157192"/>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13" name="Ellipse 12"/>
          <p:cNvSpPr/>
          <p:nvPr/>
        </p:nvSpPr>
        <p:spPr>
          <a:xfrm>
            <a:off x="5472872" y="5589240"/>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15" name="Ellipse 14"/>
          <p:cNvSpPr/>
          <p:nvPr/>
        </p:nvSpPr>
        <p:spPr>
          <a:xfrm>
            <a:off x="3960703" y="4694849"/>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16" name="Ellipse 15"/>
          <p:cNvSpPr/>
          <p:nvPr/>
        </p:nvSpPr>
        <p:spPr>
          <a:xfrm>
            <a:off x="3960703" y="5126897"/>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17" name="Ellipse 16"/>
          <p:cNvSpPr/>
          <p:nvPr/>
        </p:nvSpPr>
        <p:spPr>
          <a:xfrm>
            <a:off x="3960704" y="5558945"/>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18" name="Rectangle à coins arrondis 17"/>
          <p:cNvSpPr/>
          <p:nvPr/>
        </p:nvSpPr>
        <p:spPr>
          <a:xfrm>
            <a:off x="3491880" y="2469609"/>
            <a:ext cx="1440160" cy="446002"/>
          </a:xfrm>
          <a:prstGeom prst="roundRect">
            <a:avLst/>
          </a:prstGeom>
          <a:ln w="12700"/>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fr-FR" dirty="0" smtClean="0">
                <a:latin typeface="Calibri Light" pitchFamily="34" charset="0"/>
              </a:rPr>
              <a:t>Evénements</a:t>
            </a:r>
            <a:endParaRPr lang="fr-FR" dirty="0">
              <a:latin typeface="Calibri Light" pitchFamily="34" charset="0"/>
            </a:endParaRPr>
          </a:p>
        </p:txBody>
      </p:sp>
      <p:sp>
        <p:nvSpPr>
          <p:cNvPr id="19" name="Rectangle à coins arrondis 18"/>
          <p:cNvSpPr/>
          <p:nvPr/>
        </p:nvSpPr>
        <p:spPr>
          <a:xfrm>
            <a:off x="5004048" y="2473240"/>
            <a:ext cx="1299317" cy="442371"/>
          </a:xfrm>
          <a:prstGeom prst="roundRect">
            <a:avLst/>
          </a:prstGeom>
          <a:ln w="12700"/>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fr-FR" dirty="0" smtClean="0">
                <a:latin typeface="Calibri Light" pitchFamily="34" charset="0"/>
              </a:rPr>
              <a:t>B / M</a:t>
            </a:r>
            <a:endParaRPr lang="fr-FR" dirty="0">
              <a:latin typeface="Calibri Light" pitchFamily="34" charset="0"/>
            </a:endParaRPr>
          </a:p>
        </p:txBody>
      </p:sp>
      <p:sp>
        <p:nvSpPr>
          <p:cNvPr id="20" name="ZoneTexte 19"/>
          <p:cNvSpPr txBox="1"/>
          <p:nvPr/>
        </p:nvSpPr>
        <p:spPr>
          <a:xfrm>
            <a:off x="6277741" y="836712"/>
            <a:ext cx="2633961" cy="1015663"/>
          </a:xfrm>
          <a:prstGeom prst="rect">
            <a:avLst/>
          </a:prstGeom>
          <a:noFill/>
        </p:spPr>
        <p:txBody>
          <a:bodyPr wrap="square" rtlCol="0">
            <a:spAutoFit/>
          </a:bodyPr>
          <a:lstStyle/>
          <a:p>
            <a:r>
              <a:rPr lang="fr-FR" dirty="0" smtClean="0">
                <a:latin typeface="Calibri" pitchFamily="34" charset="0"/>
              </a:rPr>
              <a:t>Evénements</a:t>
            </a:r>
            <a:endParaRPr lang="fr-FR" sz="1400" dirty="0" smtClean="0">
              <a:latin typeface="Calibri" pitchFamily="34" charset="0"/>
            </a:endParaRPr>
          </a:p>
          <a:p>
            <a:pPr marL="342900" indent="-342900">
              <a:buFont typeface="Arial" pitchFamily="34" charset="0"/>
              <a:buChar char="•"/>
            </a:pPr>
            <a:r>
              <a:rPr lang="fr-FR" sz="1400" dirty="0" smtClean="0">
                <a:latin typeface="Calibri" pitchFamily="34" charset="0"/>
              </a:rPr>
              <a:t>Blessures et Maladies (0:n)</a:t>
            </a:r>
          </a:p>
          <a:p>
            <a:pPr marL="342900" indent="-342900">
              <a:buFont typeface="Arial" pitchFamily="34" charset="0"/>
              <a:buChar char="•"/>
            </a:pPr>
            <a:r>
              <a:rPr lang="fr-FR" sz="1400" dirty="0" smtClean="0">
                <a:latin typeface="Calibri" pitchFamily="34" charset="0"/>
              </a:rPr>
              <a:t>Environnementaux (0:n)</a:t>
            </a:r>
          </a:p>
          <a:p>
            <a:pPr marL="342900" indent="-342900">
              <a:buFont typeface="Arial" pitchFamily="34" charset="0"/>
              <a:buChar char="•"/>
            </a:pPr>
            <a:r>
              <a:rPr lang="fr-FR" sz="1400" dirty="0" smtClean="0">
                <a:latin typeface="Calibri" pitchFamily="34" charset="0"/>
              </a:rPr>
              <a:t>Financiers (0:n)</a:t>
            </a:r>
            <a:endParaRPr lang="fr-FR" sz="1400" dirty="0">
              <a:latin typeface="Calibri" pitchFamily="34" charset="0"/>
            </a:endParaRPr>
          </a:p>
        </p:txBody>
      </p:sp>
      <p:cxnSp>
        <p:nvCxnSpPr>
          <p:cNvPr id="21" name="Connecteur droit 20"/>
          <p:cNvCxnSpPr/>
          <p:nvPr/>
        </p:nvCxnSpPr>
        <p:spPr>
          <a:xfrm>
            <a:off x="7018687" y="2764350"/>
            <a:ext cx="0" cy="3184930"/>
          </a:xfrm>
          <a:prstGeom prst="line">
            <a:avLst/>
          </a:prstGeom>
        </p:spPr>
        <p:style>
          <a:lnRef idx="2">
            <a:schemeClr val="dk1"/>
          </a:lnRef>
          <a:fillRef idx="0">
            <a:schemeClr val="dk1"/>
          </a:fillRef>
          <a:effectRef idx="1">
            <a:schemeClr val="dk1"/>
          </a:effectRef>
          <a:fontRef idx="minor">
            <a:schemeClr val="tx1"/>
          </a:fontRef>
        </p:style>
      </p:cxnSp>
      <p:sp>
        <p:nvSpPr>
          <p:cNvPr id="25" name="Ellipse 24"/>
          <p:cNvSpPr/>
          <p:nvPr/>
        </p:nvSpPr>
        <p:spPr>
          <a:xfrm>
            <a:off x="6837850" y="4737784"/>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26" name="Ellipse 25"/>
          <p:cNvSpPr/>
          <p:nvPr/>
        </p:nvSpPr>
        <p:spPr>
          <a:xfrm>
            <a:off x="6837850" y="5146316"/>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27" name="Ellipse 26"/>
          <p:cNvSpPr/>
          <p:nvPr/>
        </p:nvSpPr>
        <p:spPr>
          <a:xfrm>
            <a:off x="6837851" y="5578364"/>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28" name="Rectangle à coins arrondis 27"/>
          <p:cNvSpPr/>
          <p:nvPr/>
        </p:nvSpPr>
        <p:spPr>
          <a:xfrm>
            <a:off x="6369027" y="2462364"/>
            <a:ext cx="1299317" cy="442371"/>
          </a:xfrm>
          <a:prstGeom prst="roundRect">
            <a:avLst/>
          </a:prstGeom>
          <a:ln w="12700"/>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fr-FR" dirty="0" smtClean="0">
                <a:latin typeface="Calibri Light" pitchFamily="34" charset="0"/>
              </a:rPr>
              <a:t>Env.</a:t>
            </a:r>
            <a:endParaRPr lang="fr-FR" dirty="0">
              <a:latin typeface="Calibri Light" pitchFamily="34" charset="0"/>
            </a:endParaRPr>
          </a:p>
        </p:txBody>
      </p:sp>
      <p:cxnSp>
        <p:nvCxnSpPr>
          <p:cNvPr id="29" name="Connecteur droit 28"/>
          <p:cNvCxnSpPr/>
          <p:nvPr/>
        </p:nvCxnSpPr>
        <p:spPr>
          <a:xfrm>
            <a:off x="8386839" y="2757022"/>
            <a:ext cx="0" cy="3192258"/>
          </a:xfrm>
          <a:prstGeom prst="line">
            <a:avLst/>
          </a:prstGeom>
        </p:spPr>
        <p:style>
          <a:lnRef idx="2">
            <a:schemeClr val="dk1"/>
          </a:lnRef>
          <a:fillRef idx="0">
            <a:schemeClr val="dk1"/>
          </a:fillRef>
          <a:effectRef idx="1">
            <a:schemeClr val="dk1"/>
          </a:effectRef>
          <a:fontRef idx="minor">
            <a:schemeClr val="tx1"/>
          </a:fontRef>
        </p:style>
      </p:cxnSp>
      <p:sp>
        <p:nvSpPr>
          <p:cNvPr id="33" name="Ellipse 32"/>
          <p:cNvSpPr/>
          <p:nvPr/>
        </p:nvSpPr>
        <p:spPr>
          <a:xfrm>
            <a:off x="8206002" y="4730456"/>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34" name="Ellipse 33"/>
          <p:cNvSpPr/>
          <p:nvPr/>
        </p:nvSpPr>
        <p:spPr>
          <a:xfrm>
            <a:off x="8206002" y="5138988"/>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35" name="Ellipse 34"/>
          <p:cNvSpPr/>
          <p:nvPr/>
        </p:nvSpPr>
        <p:spPr>
          <a:xfrm>
            <a:off x="8206003" y="5571036"/>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36" name="Rectangle à coins arrondis 35"/>
          <p:cNvSpPr/>
          <p:nvPr/>
        </p:nvSpPr>
        <p:spPr>
          <a:xfrm>
            <a:off x="7737179" y="2455036"/>
            <a:ext cx="1299317" cy="442371"/>
          </a:xfrm>
          <a:prstGeom prst="roundRect">
            <a:avLst/>
          </a:prstGeom>
          <a:ln w="12700"/>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fr-FR" dirty="0" smtClean="0">
                <a:latin typeface="Calibri Light" pitchFamily="34" charset="0"/>
              </a:rPr>
              <a:t>Fin.</a:t>
            </a:r>
            <a:endParaRPr lang="fr-FR" dirty="0">
              <a:latin typeface="Calibri Light" pitchFamily="34" charset="0"/>
            </a:endParaRPr>
          </a:p>
        </p:txBody>
      </p:sp>
      <p:sp>
        <p:nvSpPr>
          <p:cNvPr id="49" name="Ellipse 48"/>
          <p:cNvSpPr/>
          <p:nvPr/>
        </p:nvSpPr>
        <p:spPr>
          <a:xfrm>
            <a:off x="6837850" y="3101188"/>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50" name="Ellipse 49"/>
          <p:cNvSpPr/>
          <p:nvPr/>
        </p:nvSpPr>
        <p:spPr>
          <a:xfrm>
            <a:off x="8212443" y="3087533"/>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51" name="Ellipse 50"/>
          <p:cNvSpPr/>
          <p:nvPr/>
        </p:nvSpPr>
        <p:spPr>
          <a:xfrm>
            <a:off x="6847324" y="3483208"/>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52" name="Ellipse 51"/>
          <p:cNvSpPr/>
          <p:nvPr/>
        </p:nvSpPr>
        <p:spPr>
          <a:xfrm>
            <a:off x="8206002" y="3456930"/>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53" name="Rectangle 52"/>
          <p:cNvSpPr/>
          <p:nvPr/>
        </p:nvSpPr>
        <p:spPr>
          <a:xfrm>
            <a:off x="3419872" y="1870307"/>
            <a:ext cx="2598981" cy="584775"/>
          </a:xfrm>
          <a:prstGeom prst="rect">
            <a:avLst/>
          </a:prstGeom>
        </p:spPr>
        <p:txBody>
          <a:bodyPr wrap="none">
            <a:spAutoFit/>
          </a:bodyPr>
          <a:lstStyle/>
          <a:p>
            <a:r>
              <a:rPr lang="fr-FR" sz="3200" dirty="0" smtClean="0">
                <a:latin typeface="Calibri" pitchFamily="34" charset="0"/>
              </a:rPr>
              <a:t>Tables de Faits</a:t>
            </a:r>
            <a:endParaRPr lang="fr-FR" sz="3200" dirty="0">
              <a:latin typeface="Calibri" pitchFamily="34" charset="0"/>
            </a:endParaRPr>
          </a:p>
        </p:txBody>
      </p:sp>
    </p:spTree>
    <p:extLst>
      <p:ext uri="{BB962C8B-B14F-4D97-AF65-F5344CB8AC3E}">
        <p14:creationId xmlns:p14="http://schemas.microsoft.com/office/powerpoint/2010/main" val="125894867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tangle à coins arrondis 41"/>
          <p:cNvSpPr/>
          <p:nvPr/>
        </p:nvSpPr>
        <p:spPr>
          <a:xfrm>
            <a:off x="1043608" y="5805264"/>
            <a:ext cx="7704856" cy="487201"/>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37" name="Rectangle à coins arrondis 36"/>
          <p:cNvSpPr/>
          <p:nvPr/>
        </p:nvSpPr>
        <p:spPr>
          <a:xfrm>
            <a:off x="1043608" y="5157192"/>
            <a:ext cx="7704856" cy="648072"/>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Lier les entêtes et le détail</a:t>
            </a:r>
            <a:endParaRPr lang="fr-FR" sz="4400" b="0" cap="none" dirty="0">
              <a:latin typeface="Calibri Light" pitchFamily="34" charset="0"/>
            </a:endParaRPr>
          </a:p>
        </p:txBody>
      </p:sp>
      <p:sp>
        <p:nvSpPr>
          <p:cNvPr id="5" name="Espace réservé du contenu 2"/>
          <p:cNvSpPr>
            <a:spLocks noGrp="1"/>
          </p:cNvSpPr>
          <p:nvPr>
            <p:ph idx="1"/>
          </p:nvPr>
        </p:nvSpPr>
        <p:spPr>
          <a:xfrm>
            <a:off x="251520" y="1488229"/>
            <a:ext cx="6264696" cy="3651294"/>
          </a:xfrm>
        </p:spPr>
        <p:txBody>
          <a:bodyPr>
            <a:normAutofit lnSpcReduction="10000"/>
          </a:bodyPr>
          <a:lstStyle/>
          <a:p>
            <a:pPr marL="0" indent="0">
              <a:buNone/>
            </a:pPr>
            <a:r>
              <a:rPr lang="fr-FR" dirty="0" smtClean="0">
                <a:latin typeface="Calibri" pitchFamily="34" charset="0"/>
              </a:rPr>
              <a:t>Dimensions</a:t>
            </a:r>
          </a:p>
          <a:p>
            <a:pPr lvl="1"/>
            <a:r>
              <a:rPr lang="fr-FR" dirty="0" smtClean="0">
                <a:latin typeface="Calibri" pitchFamily="34" charset="0"/>
              </a:rPr>
              <a:t>Cause</a:t>
            </a:r>
          </a:p>
          <a:p>
            <a:pPr lvl="1"/>
            <a:r>
              <a:rPr lang="fr-FR" dirty="0" smtClean="0">
                <a:latin typeface="Calibri" pitchFamily="34" charset="0"/>
              </a:rPr>
              <a:t>Conséquence Mat.</a:t>
            </a:r>
          </a:p>
          <a:p>
            <a:pPr lvl="1"/>
            <a:r>
              <a:rPr lang="fr-FR" dirty="0" smtClean="0">
                <a:latin typeface="Calibri" pitchFamily="34" charset="0"/>
              </a:rPr>
              <a:t>Blessures</a:t>
            </a:r>
          </a:p>
          <a:p>
            <a:pPr lvl="1"/>
            <a:r>
              <a:rPr lang="fr-FR" dirty="0" smtClean="0">
                <a:latin typeface="Calibri" pitchFamily="34" charset="0"/>
              </a:rPr>
              <a:t>Classification Employé</a:t>
            </a:r>
          </a:p>
          <a:p>
            <a:pPr lvl="1"/>
            <a:r>
              <a:rPr lang="fr-FR" dirty="0" smtClean="0">
                <a:latin typeface="Calibri" pitchFamily="34" charset="0"/>
              </a:rPr>
              <a:t>Client</a:t>
            </a:r>
          </a:p>
          <a:p>
            <a:pPr lvl="1"/>
            <a:r>
              <a:rPr lang="fr-FR" dirty="0" smtClean="0">
                <a:latin typeface="Calibri" pitchFamily="34" charset="0"/>
              </a:rPr>
              <a:t>Date</a:t>
            </a:r>
          </a:p>
          <a:p>
            <a:pPr lvl="1"/>
            <a:r>
              <a:rPr lang="fr-FR" dirty="0" smtClean="0">
                <a:latin typeface="Calibri" pitchFamily="34" charset="0"/>
              </a:rPr>
              <a:t>Lieu</a:t>
            </a:r>
          </a:p>
          <a:p>
            <a:pPr lvl="1"/>
            <a:endParaRPr lang="fr-FR" dirty="0" smtClean="0">
              <a:latin typeface="Calibri" pitchFamily="34" charset="0"/>
            </a:endParaRPr>
          </a:p>
        </p:txBody>
      </p:sp>
      <p:cxnSp>
        <p:nvCxnSpPr>
          <p:cNvPr id="6" name="Connecteur droit 5"/>
          <p:cNvCxnSpPr/>
          <p:nvPr/>
        </p:nvCxnSpPr>
        <p:spPr>
          <a:xfrm>
            <a:off x="5653708" y="1749445"/>
            <a:ext cx="0" cy="4775899"/>
          </a:xfrm>
          <a:prstGeom prst="line">
            <a:avLst/>
          </a:prstGeom>
        </p:spPr>
        <p:style>
          <a:lnRef idx="2">
            <a:schemeClr val="dk1"/>
          </a:lnRef>
          <a:fillRef idx="0">
            <a:schemeClr val="dk1"/>
          </a:fillRef>
          <a:effectRef idx="1">
            <a:schemeClr val="dk1"/>
          </a:effectRef>
          <a:fontRef idx="minor">
            <a:schemeClr val="tx1"/>
          </a:fontRef>
        </p:style>
      </p:cxnSp>
      <p:cxnSp>
        <p:nvCxnSpPr>
          <p:cNvPr id="7" name="Connecteur droit 6"/>
          <p:cNvCxnSpPr/>
          <p:nvPr/>
        </p:nvCxnSpPr>
        <p:spPr>
          <a:xfrm>
            <a:off x="4141538" y="1731241"/>
            <a:ext cx="0" cy="4794103"/>
          </a:xfrm>
          <a:prstGeom prst="line">
            <a:avLst/>
          </a:prstGeom>
        </p:spPr>
        <p:style>
          <a:lnRef idx="2">
            <a:schemeClr val="dk1"/>
          </a:lnRef>
          <a:fillRef idx="0">
            <a:schemeClr val="dk1"/>
          </a:fillRef>
          <a:effectRef idx="1">
            <a:schemeClr val="dk1"/>
          </a:effectRef>
          <a:fontRef idx="minor">
            <a:schemeClr val="tx1"/>
          </a:fontRef>
        </p:style>
      </p:cxnSp>
      <p:sp>
        <p:nvSpPr>
          <p:cNvPr id="8" name="Ellipse 7"/>
          <p:cNvSpPr/>
          <p:nvPr/>
        </p:nvSpPr>
        <p:spPr>
          <a:xfrm>
            <a:off x="5472872" y="2075407"/>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9" name="Ellipse 8"/>
          <p:cNvSpPr/>
          <p:nvPr/>
        </p:nvSpPr>
        <p:spPr>
          <a:xfrm>
            <a:off x="5472872" y="2907275"/>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10" name="Ellipse 9"/>
          <p:cNvSpPr/>
          <p:nvPr/>
        </p:nvSpPr>
        <p:spPr>
          <a:xfrm>
            <a:off x="5472872" y="3321126"/>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11" name="Ellipse 10"/>
          <p:cNvSpPr/>
          <p:nvPr/>
        </p:nvSpPr>
        <p:spPr>
          <a:xfrm>
            <a:off x="5472871" y="3722879"/>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12" name="Ellipse 11"/>
          <p:cNvSpPr/>
          <p:nvPr/>
        </p:nvSpPr>
        <p:spPr>
          <a:xfrm>
            <a:off x="5472871" y="4131411"/>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13" name="Ellipse 12"/>
          <p:cNvSpPr/>
          <p:nvPr/>
        </p:nvSpPr>
        <p:spPr>
          <a:xfrm>
            <a:off x="5472872" y="4563459"/>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15" name="Ellipse 14"/>
          <p:cNvSpPr/>
          <p:nvPr/>
        </p:nvSpPr>
        <p:spPr>
          <a:xfrm>
            <a:off x="3960703" y="3669068"/>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16" name="Ellipse 15"/>
          <p:cNvSpPr/>
          <p:nvPr/>
        </p:nvSpPr>
        <p:spPr>
          <a:xfrm>
            <a:off x="3960703" y="4101116"/>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17" name="Ellipse 16"/>
          <p:cNvSpPr/>
          <p:nvPr/>
        </p:nvSpPr>
        <p:spPr>
          <a:xfrm>
            <a:off x="3960704" y="4533164"/>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18" name="Rectangle à coins arrondis 17"/>
          <p:cNvSpPr/>
          <p:nvPr/>
        </p:nvSpPr>
        <p:spPr>
          <a:xfrm>
            <a:off x="3491880" y="1443828"/>
            <a:ext cx="1440160" cy="446002"/>
          </a:xfrm>
          <a:prstGeom prst="roundRect">
            <a:avLst/>
          </a:prstGeom>
          <a:ln w="12700"/>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fr-FR" dirty="0" smtClean="0">
                <a:latin typeface="Calibri Light" pitchFamily="34" charset="0"/>
              </a:rPr>
              <a:t>Evénements</a:t>
            </a:r>
            <a:endParaRPr lang="fr-FR" dirty="0">
              <a:latin typeface="Calibri Light" pitchFamily="34" charset="0"/>
            </a:endParaRPr>
          </a:p>
        </p:txBody>
      </p:sp>
      <p:sp>
        <p:nvSpPr>
          <p:cNvPr id="19" name="Rectangle à coins arrondis 18"/>
          <p:cNvSpPr/>
          <p:nvPr/>
        </p:nvSpPr>
        <p:spPr>
          <a:xfrm>
            <a:off x="5004048" y="1447459"/>
            <a:ext cx="1299317" cy="442371"/>
          </a:xfrm>
          <a:prstGeom prst="roundRect">
            <a:avLst/>
          </a:prstGeom>
          <a:ln w="12700"/>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fr-FR" dirty="0" smtClean="0">
                <a:latin typeface="Calibri Light" pitchFamily="34" charset="0"/>
              </a:rPr>
              <a:t>B / M</a:t>
            </a:r>
            <a:endParaRPr lang="fr-FR" dirty="0">
              <a:latin typeface="Calibri Light" pitchFamily="34" charset="0"/>
            </a:endParaRPr>
          </a:p>
        </p:txBody>
      </p:sp>
      <p:cxnSp>
        <p:nvCxnSpPr>
          <p:cNvPr id="21" name="Connecteur droit 20"/>
          <p:cNvCxnSpPr/>
          <p:nvPr/>
        </p:nvCxnSpPr>
        <p:spPr>
          <a:xfrm>
            <a:off x="7018687" y="1738569"/>
            <a:ext cx="9472" cy="4786775"/>
          </a:xfrm>
          <a:prstGeom prst="line">
            <a:avLst/>
          </a:prstGeom>
        </p:spPr>
        <p:style>
          <a:lnRef idx="2">
            <a:schemeClr val="dk1"/>
          </a:lnRef>
          <a:fillRef idx="0">
            <a:schemeClr val="dk1"/>
          </a:fillRef>
          <a:effectRef idx="1">
            <a:schemeClr val="dk1"/>
          </a:effectRef>
          <a:fontRef idx="minor">
            <a:schemeClr val="tx1"/>
          </a:fontRef>
        </p:style>
      </p:cxnSp>
      <p:sp>
        <p:nvSpPr>
          <p:cNvPr id="25" name="Ellipse 24"/>
          <p:cNvSpPr/>
          <p:nvPr/>
        </p:nvSpPr>
        <p:spPr>
          <a:xfrm>
            <a:off x="6837850" y="3712003"/>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26" name="Ellipse 25"/>
          <p:cNvSpPr/>
          <p:nvPr/>
        </p:nvSpPr>
        <p:spPr>
          <a:xfrm>
            <a:off x="6837850" y="4120535"/>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27" name="Ellipse 26"/>
          <p:cNvSpPr/>
          <p:nvPr/>
        </p:nvSpPr>
        <p:spPr>
          <a:xfrm>
            <a:off x="6837851" y="4552583"/>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28" name="Rectangle à coins arrondis 27"/>
          <p:cNvSpPr/>
          <p:nvPr/>
        </p:nvSpPr>
        <p:spPr>
          <a:xfrm>
            <a:off x="6369027" y="1436583"/>
            <a:ext cx="1299317" cy="442371"/>
          </a:xfrm>
          <a:prstGeom prst="roundRect">
            <a:avLst/>
          </a:prstGeom>
          <a:ln w="12700"/>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fr-FR" dirty="0" smtClean="0">
                <a:latin typeface="Calibri Light" pitchFamily="34" charset="0"/>
              </a:rPr>
              <a:t>Env.</a:t>
            </a:r>
            <a:endParaRPr lang="fr-FR" dirty="0">
              <a:latin typeface="Calibri Light" pitchFamily="34" charset="0"/>
            </a:endParaRPr>
          </a:p>
        </p:txBody>
      </p:sp>
      <p:cxnSp>
        <p:nvCxnSpPr>
          <p:cNvPr id="29" name="Connecteur droit 28"/>
          <p:cNvCxnSpPr/>
          <p:nvPr/>
        </p:nvCxnSpPr>
        <p:spPr>
          <a:xfrm>
            <a:off x="8386839" y="1731241"/>
            <a:ext cx="6439" cy="4650087"/>
          </a:xfrm>
          <a:prstGeom prst="line">
            <a:avLst/>
          </a:prstGeom>
        </p:spPr>
        <p:style>
          <a:lnRef idx="2">
            <a:schemeClr val="dk1"/>
          </a:lnRef>
          <a:fillRef idx="0">
            <a:schemeClr val="dk1"/>
          </a:fillRef>
          <a:effectRef idx="1">
            <a:schemeClr val="dk1"/>
          </a:effectRef>
          <a:fontRef idx="minor">
            <a:schemeClr val="tx1"/>
          </a:fontRef>
        </p:style>
      </p:cxnSp>
      <p:sp>
        <p:nvSpPr>
          <p:cNvPr id="33" name="Ellipse 32"/>
          <p:cNvSpPr/>
          <p:nvPr/>
        </p:nvSpPr>
        <p:spPr>
          <a:xfrm>
            <a:off x="8206002" y="3704675"/>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34" name="Ellipse 33"/>
          <p:cNvSpPr/>
          <p:nvPr/>
        </p:nvSpPr>
        <p:spPr>
          <a:xfrm>
            <a:off x="8206002" y="4113207"/>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35" name="Ellipse 34"/>
          <p:cNvSpPr/>
          <p:nvPr/>
        </p:nvSpPr>
        <p:spPr>
          <a:xfrm>
            <a:off x="8206003" y="4545255"/>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36" name="Rectangle à coins arrondis 35"/>
          <p:cNvSpPr/>
          <p:nvPr/>
        </p:nvSpPr>
        <p:spPr>
          <a:xfrm>
            <a:off x="7737179" y="1429255"/>
            <a:ext cx="1299317" cy="442371"/>
          </a:xfrm>
          <a:prstGeom prst="roundRect">
            <a:avLst/>
          </a:prstGeom>
          <a:ln w="12700"/>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fr-FR" dirty="0" smtClean="0">
                <a:latin typeface="Calibri Light" pitchFamily="34" charset="0"/>
              </a:rPr>
              <a:t>Fin.</a:t>
            </a:r>
            <a:endParaRPr lang="fr-FR" dirty="0">
              <a:latin typeface="Calibri Light" pitchFamily="34" charset="0"/>
            </a:endParaRPr>
          </a:p>
        </p:txBody>
      </p:sp>
      <p:sp>
        <p:nvSpPr>
          <p:cNvPr id="49" name="Ellipse 48"/>
          <p:cNvSpPr/>
          <p:nvPr/>
        </p:nvSpPr>
        <p:spPr>
          <a:xfrm>
            <a:off x="6837850" y="2075407"/>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50" name="Ellipse 49"/>
          <p:cNvSpPr/>
          <p:nvPr/>
        </p:nvSpPr>
        <p:spPr>
          <a:xfrm>
            <a:off x="8212443" y="2061752"/>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51" name="Ellipse 50"/>
          <p:cNvSpPr/>
          <p:nvPr/>
        </p:nvSpPr>
        <p:spPr>
          <a:xfrm>
            <a:off x="6847324" y="2457427"/>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52" name="Ellipse 51"/>
          <p:cNvSpPr/>
          <p:nvPr/>
        </p:nvSpPr>
        <p:spPr>
          <a:xfrm>
            <a:off x="8206002" y="2431149"/>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32" name="ZoneTexte 31"/>
          <p:cNvSpPr txBox="1"/>
          <p:nvPr/>
        </p:nvSpPr>
        <p:spPr>
          <a:xfrm>
            <a:off x="1115616" y="5092136"/>
            <a:ext cx="2517292" cy="1200329"/>
          </a:xfrm>
          <a:prstGeom prst="rect">
            <a:avLst/>
          </a:prstGeom>
          <a:noFill/>
        </p:spPr>
        <p:txBody>
          <a:bodyPr wrap="none" rtlCol="0">
            <a:spAutoFit/>
          </a:bodyPr>
          <a:lstStyle/>
          <a:p>
            <a:r>
              <a:rPr lang="fr-FR" b="1" dirty="0" smtClean="0"/>
              <a:t>Dim Evénement</a:t>
            </a:r>
          </a:p>
          <a:p>
            <a:pPr marL="285750" indent="-285750">
              <a:buFont typeface="Arial" pitchFamily="34" charset="0"/>
              <a:buChar char="•"/>
            </a:pPr>
            <a:r>
              <a:rPr lang="fr-FR" dirty="0" err="1" smtClean="0"/>
              <a:t>Id_DimEvénement</a:t>
            </a:r>
            <a:endParaRPr lang="fr-FR" dirty="0" smtClean="0"/>
          </a:p>
          <a:p>
            <a:endParaRPr lang="fr-FR" dirty="0" smtClean="0"/>
          </a:p>
          <a:p>
            <a:r>
              <a:rPr lang="fr-FR" dirty="0" smtClean="0"/>
              <a:t>    </a:t>
            </a:r>
            <a:r>
              <a:rPr lang="fr-FR" dirty="0" err="1" smtClean="0"/>
              <a:t>Dd_NumEvénement</a:t>
            </a:r>
            <a:endParaRPr lang="fr-FR" dirty="0"/>
          </a:p>
        </p:txBody>
      </p:sp>
      <p:sp>
        <p:nvSpPr>
          <p:cNvPr id="44" name="Ellipse 43"/>
          <p:cNvSpPr/>
          <p:nvPr/>
        </p:nvSpPr>
        <p:spPr>
          <a:xfrm>
            <a:off x="5488786" y="5258691"/>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45" name="Ellipse 44"/>
          <p:cNvSpPr/>
          <p:nvPr/>
        </p:nvSpPr>
        <p:spPr>
          <a:xfrm>
            <a:off x="3976618" y="5228396"/>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46" name="Ellipse 45"/>
          <p:cNvSpPr/>
          <p:nvPr/>
        </p:nvSpPr>
        <p:spPr>
          <a:xfrm>
            <a:off x="6853765" y="5247815"/>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47" name="Ellipse 46"/>
          <p:cNvSpPr/>
          <p:nvPr/>
        </p:nvSpPr>
        <p:spPr>
          <a:xfrm>
            <a:off x="8221917" y="5240487"/>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48" name="Ellipse 47"/>
          <p:cNvSpPr/>
          <p:nvPr/>
        </p:nvSpPr>
        <p:spPr>
          <a:xfrm>
            <a:off x="5478293" y="5907567"/>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53" name="Ellipse 52"/>
          <p:cNvSpPr/>
          <p:nvPr/>
        </p:nvSpPr>
        <p:spPr>
          <a:xfrm>
            <a:off x="3966125" y="5877272"/>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54" name="Ellipse 53"/>
          <p:cNvSpPr/>
          <p:nvPr/>
        </p:nvSpPr>
        <p:spPr>
          <a:xfrm>
            <a:off x="6843272" y="5896691"/>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55" name="Ellipse 54"/>
          <p:cNvSpPr/>
          <p:nvPr/>
        </p:nvSpPr>
        <p:spPr>
          <a:xfrm>
            <a:off x="8211424" y="5889363"/>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Tree>
    <p:extLst>
      <p:ext uri="{BB962C8B-B14F-4D97-AF65-F5344CB8AC3E}">
        <p14:creationId xmlns:p14="http://schemas.microsoft.com/office/powerpoint/2010/main" val="346062984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à coins arrondis 24"/>
          <p:cNvSpPr/>
          <p:nvPr/>
        </p:nvSpPr>
        <p:spPr>
          <a:xfrm>
            <a:off x="1835696" y="5013176"/>
            <a:ext cx="5366182" cy="4687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Dim Indicateur et Mesure « Value »</a:t>
            </a:r>
            <a:endParaRPr lang="fr-FR" sz="4400" b="0" cap="none" dirty="0">
              <a:latin typeface="Calibri Light"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357020976"/>
              </p:ext>
            </p:extLst>
          </p:nvPr>
        </p:nvGraphicFramePr>
        <p:xfrm>
          <a:off x="251520" y="1268760"/>
          <a:ext cx="4190358" cy="1097280"/>
        </p:xfrm>
        <a:graphic>
          <a:graphicData uri="http://schemas.openxmlformats.org/drawingml/2006/table">
            <a:tbl>
              <a:tblPr firstRow="1" bandRow="1">
                <a:tableStyleId>{073A0DAA-6AF3-43AB-8588-CEC1D06C72B9}</a:tableStyleId>
              </a:tblPr>
              <a:tblGrid>
                <a:gridCol w="950012"/>
                <a:gridCol w="2195557"/>
                <a:gridCol w="1044789"/>
              </a:tblGrid>
              <a:tr h="244826">
                <a:tc>
                  <a:txBody>
                    <a:bodyPr/>
                    <a:lstStyle/>
                    <a:p>
                      <a:r>
                        <a:rPr lang="fr-FR" sz="1200" dirty="0" smtClean="0"/>
                        <a:t>Attributs</a:t>
                      </a:r>
                      <a:endParaRPr lang="fr-FR" sz="1200" dirty="0"/>
                    </a:p>
                  </a:txBody>
                  <a:tcPr/>
                </a:tc>
                <a:tc>
                  <a:txBody>
                    <a:bodyPr/>
                    <a:lstStyle/>
                    <a:p>
                      <a:r>
                        <a:rPr lang="fr-FR" sz="1200" dirty="0" smtClean="0"/>
                        <a:t>Indicateur</a:t>
                      </a:r>
                      <a:endParaRPr lang="fr-FR" sz="1200" dirty="0"/>
                    </a:p>
                  </a:txBody>
                  <a:tcPr/>
                </a:tc>
                <a:tc>
                  <a:txBody>
                    <a:bodyPr/>
                    <a:lstStyle/>
                    <a:p>
                      <a:r>
                        <a:rPr lang="fr-FR" sz="1200" dirty="0" smtClean="0"/>
                        <a:t>Valeur</a:t>
                      </a:r>
                      <a:endParaRPr lang="fr-FR" sz="1200" dirty="0"/>
                    </a:p>
                  </a:txBody>
                  <a:tcPr/>
                </a:tc>
              </a:tr>
              <a:tr h="244826">
                <a:tc>
                  <a:txBody>
                    <a:bodyPr/>
                    <a:lstStyle/>
                    <a:p>
                      <a:r>
                        <a:rPr lang="fr-FR" sz="1200" dirty="0" smtClean="0"/>
                        <a:t>…</a:t>
                      </a:r>
                      <a:endParaRPr lang="fr-FR" sz="1200" dirty="0"/>
                    </a:p>
                  </a:txBody>
                  <a:tcPr/>
                </a:tc>
                <a:tc>
                  <a:txBody>
                    <a:bodyPr/>
                    <a:lstStyle/>
                    <a:p>
                      <a:r>
                        <a:rPr lang="fr-FR" sz="1200" dirty="0" err="1" smtClean="0"/>
                        <a:t>HeadCount</a:t>
                      </a:r>
                      <a:endParaRPr lang="fr-FR" sz="1200" dirty="0"/>
                    </a:p>
                  </a:txBody>
                  <a:tcPr/>
                </a:tc>
                <a:tc>
                  <a:txBody>
                    <a:bodyPr/>
                    <a:lstStyle/>
                    <a:p>
                      <a:r>
                        <a:rPr lang="fr-FR" sz="1200" dirty="0" smtClean="0"/>
                        <a:t>40</a:t>
                      </a:r>
                      <a:endParaRPr lang="fr-FR" sz="1200" dirty="0"/>
                    </a:p>
                  </a:txBody>
                  <a:tcPr/>
                </a:tc>
              </a:tr>
              <a:tr h="244826">
                <a:tc>
                  <a:txBody>
                    <a:bodyPr/>
                    <a:lstStyle/>
                    <a:p>
                      <a:r>
                        <a:rPr lang="fr-FR" sz="1200" dirty="0" smtClean="0"/>
                        <a:t>…</a:t>
                      </a:r>
                      <a:endParaRPr lang="fr-FR" sz="1200" dirty="0"/>
                    </a:p>
                  </a:txBody>
                  <a:tcPr/>
                </a:tc>
                <a:tc>
                  <a:txBody>
                    <a:bodyPr/>
                    <a:lstStyle/>
                    <a:p>
                      <a:r>
                        <a:rPr lang="fr-FR" sz="1200" dirty="0" err="1" smtClean="0"/>
                        <a:t>Exposure</a:t>
                      </a:r>
                      <a:r>
                        <a:rPr lang="fr-FR" sz="1200" dirty="0" smtClean="0"/>
                        <a:t> </a:t>
                      </a:r>
                      <a:r>
                        <a:rPr lang="fr-FR" sz="1200" dirty="0" err="1" smtClean="0"/>
                        <a:t>Hours</a:t>
                      </a:r>
                      <a:endParaRPr lang="fr-FR" sz="1200" dirty="0"/>
                    </a:p>
                  </a:txBody>
                  <a:tcPr/>
                </a:tc>
                <a:tc>
                  <a:txBody>
                    <a:bodyPr/>
                    <a:lstStyle/>
                    <a:p>
                      <a:r>
                        <a:rPr lang="fr-FR" sz="1200" dirty="0" smtClean="0"/>
                        <a:t>320</a:t>
                      </a:r>
                      <a:endParaRPr lang="fr-FR" sz="1200" dirty="0"/>
                    </a:p>
                  </a:txBody>
                  <a:tcPr/>
                </a:tc>
              </a:tr>
              <a:tr h="244826">
                <a:tc>
                  <a:txBody>
                    <a:bodyPr/>
                    <a:lstStyle/>
                    <a:p>
                      <a:r>
                        <a:rPr lang="fr-FR" sz="1200" dirty="0" smtClean="0"/>
                        <a:t>…</a:t>
                      </a:r>
                      <a:endParaRPr lang="fr-FR" sz="1200" dirty="0"/>
                    </a:p>
                  </a:txBody>
                  <a:tcPr/>
                </a:tc>
                <a:tc>
                  <a:txBody>
                    <a:bodyPr/>
                    <a:lstStyle/>
                    <a:p>
                      <a:r>
                        <a:rPr lang="fr-FR" sz="1200" dirty="0" smtClean="0"/>
                        <a:t>Water</a:t>
                      </a:r>
                      <a:r>
                        <a:rPr lang="fr-FR" sz="1200" baseline="0" dirty="0" smtClean="0"/>
                        <a:t> </a:t>
                      </a:r>
                      <a:r>
                        <a:rPr lang="fr-FR" sz="1200" baseline="0" dirty="0" err="1" smtClean="0"/>
                        <a:t>Consumption</a:t>
                      </a:r>
                      <a:r>
                        <a:rPr lang="fr-FR" sz="1200" baseline="0" dirty="0" smtClean="0"/>
                        <a:t> (L)</a:t>
                      </a:r>
                      <a:endParaRPr lang="fr-FR" sz="1200" dirty="0"/>
                    </a:p>
                  </a:txBody>
                  <a:tcPr/>
                </a:tc>
                <a:tc>
                  <a:txBody>
                    <a:bodyPr/>
                    <a:lstStyle/>
                    <a:p>
                      <a:r>
                        <a:rPr lang="fr-FR" sz="1200" dirty="0" smtClean="0"/>
                        <a:t>400</a:t>
                      </a:r>
                      <a:endParaRPr lang="fr-FR" sz="1200" dirty="0"/>
                    </a:p>
                  </a:txBody>
                  <a:tcPr/>
                </a:tc>
              </a:tr>
            </a:tbl>
          </a:graphicData>
        </a:graphic>
      </p:graphicFrame>
      <p:sp>
        <p:nvSpPr>
          <p:cNvPr id="5" name="Espace réservé du contenu 2"/>
          <p:cNvSpPr>
            <a:spLocks noGrp="1"/>
          </p:cNvSpPr>
          <p:nvPr>
            <p:ph idx="1"/>
          </p:nvPr>
        </p:nvSpPr>
        <p:spPr>
          <a:xfrm>
            <a:off x="1619672" y="2716730"/>
            <a:ext cx="6264696" cy="2872510"/>
          </a:xfrm>
        </p:spPr>
        <p:txBody>
          <a:bodyPr>
            <a:normAutofit/>
          </a:bodyPr>
          <a:lstStyle/>
          <a:p>
            <a:pPr marL="0" indent="0">
              <a:buNone/>
            </a:pPr>
            <a:r>
              <a:rPr lang="fr-FR" dirty="0" smtClean="0">
                <a:latin typeface="Calibri" pitchFamily="34" charset="0"/>
              </a:rPr>
              <a:t>Dimensions</a:t>
            </a:r>
          </a:p>
          <a:p>
            <a:pPr lvl="1"/>
            <a:r>
              <a:rPr lang="fr-FR" dirty="0" smtClean="0">
                <a:latin typeface="Calibri" pitchFamily="34" charset="0"/>
              </a:rPr>
              <a:t>Classification Employé</a:t>
            </a:r>
          </a:p>
          <a:p>
            <a:pPr lvl="1"/>
            <a:r>
              <a:rPr lang="fr-FR" dirty="0" smtClean="0">
                <a:latin typeface="Calibri" pitchFamily="34" charset="0"/>
              </a:rPr>
              <a:t>Client</a:t>
            </a:r>
          </a:p>
          <a:p>
            <a:pPr lvl="1"/>
            <a:r>
              <a:rPr lang="fr-FR" dirty="0" smtClean="0">
                <a:latin typeface="Calibri" pitchFamily="34" charset="0"/>
              </a:rPr>
              <a:t>Date</a:t>
            </a:r>
          </a:p>
          <a:p>
            <a:pPr lvl="1"/>
            <a:r>
              <a:rPr lang="fr-FR" dirty="0" smtClean="0">
                <a:latin typeface="Calibri" pitchFamily="34" charset="0"/>
              </a:rPr>
              <a:t>Lieu</a:t>
            </a:r>
          </a:p>
          <a:p>
            <a:pPr lvl="1"/>
            <a:r>
              <a:rPr lang="fr-FR" dirty="0" smtClean="0">
                <a:latin typeface="Calibri" pitchFamily="34" charset="0"/>
              </a:rPr>
              <a:t>Indicateur</a:t>
            </a:r>
          </a:p>
        </p:txBody>
      </p:sp>
      <p:cxnSp>
        <p:nvCxnSpPr>
          <p:cNvPr id="7" name="Connecteur droit 6"/>
          <p:cNvCxnSpPr/>
          <p:nvPr/>
        </p:nvCxnSpPr>
        <p:spPr>
          <a:xfrm flipH="1">
            <a:off x="6661819" y="2932754"/>
            <a:ext cx="1" cy="2584478"/>
          </a:xfrm>
          <a:prstGeom prst="line">
            <a:avLst/>
          </a:prstGeom>
        </p:spPr>
        <p:style>
          <a:lnRef idx="2">
            <a:schemeClr val="dk1"/>
          </a:lnRef>
          <a:fillRef idx="0">
            <a:schemeClr val="dk1"/>
          </a:fillRef>
          <a:effectRef idx="1">
            <a:schemeClr val="dk1"/>
          </a:effectRef>
          <a:fontRef idx="minor">
            <a:schemeClr val="tx1"/>
          </a:fontRef>
        </p:style>
      </p:cxnSp>
      <p:sp>
        <p:nvSpPr>
          <p:cNvPr id="14" name="Ellipse 13"/>
          <p:cNvSpPr/>
          <p:nvPr/>
        </p:nvSpPr>
        <p:spPr>
          <a:xfrm>
            <a:off x="6480984" y="3415217"/>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15" name="Ellipse 14"/>
          <p:cNvSpPr/>
          <p:nvPr/>
        </p:nvSpPr>
        <p:spPr>
          <a:xfrm>
            <a:off x="6480983" y="3816970"/>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16" name="Ellipse 15"/>
          <p:cNvSpPr/>
          <p:nvPr/>
        </p:nvSpPr>
        <p:spPr>
          <a:xfrm>
            <a:off x="6480983" y="4249018"/>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17" name="Ellipse 16"/>
          <p:cNvSpPr/>
          <p:nvPr/>
        </p:nvSpPr>
        <p:spPr>
          <a:xfrm>
            <a:off x="6480984" y="4681066"/>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18" name="Rectangle à coins arrondis 17"/>
          <p:cNvSpPr/>
          <p:nvPr/>
        </p:nvSpPr>
        <p:spPr>
          <a:xfrm>
            <a:off x="6012160" y="2630768"/>
            <a:ext cx="1299317" cy="446002"/>
          </a:xfrm>
          <a:prstGeom prst="roundRect">
            <a:avLst/>
          </a:prstGeom>
          <a:ln w="12700"/>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fr-FR" dirty="0">
                <a:latin typeface="Calibri Light" pitchFamily="34" charset="0"/>
              </a:rPr>
              <a:t>Indicateurs</a:t>
            </a:r>
          </a:p>
        </p:txBody>
      </p:sp>
      <p:sp>
        <p:nvSpPr>
          <p:cNvPr id="21" name="Ellipse 20"/>
          <p:cNvSpPr/>
          <p:nvPr/>
        </p:nvSpPr>
        <p:spPr>
          <a:xfrm>
            <a:off x="6480983" y="5085184"/>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23" name="Rectangle à coins arrondis 22"/>
          <p:cNvSpPr/>
          <p:nvPr/>
        </p:nvSpPr>
        <p:spPr>
          <a:xfrm>
            <a:off x="6121758" y="5501539"/>
            <a:ext cx="1080120" cy="5351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t>Value</a:t>
            </a:r>
            <a:endParaRPr lang="fr-FR" dirty="0"/>
          </a:p>
        </p:txBody>
      </p:sp>
    </p:spTree>
    <p:extLst>
      <p:ext uri="{BB962C8B-B14F-4D97-AF65-F5344CB8AC3E}">
        <p14:creationId xmlns:p14="http://schemas.microsoft.com/office/powerpoint/2010/main" val="296792749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Dim Indicateur : Astuce 1</a:t>
            </a:r>
            <a:endParaRPr lang="fr-FR" sz="4400" b="0" cap="none" dirty="0">
              <a:latin typeface="Calibri Light" pitchFamily="34" charset="0"/>
            </a:endParaRPr>
          </a:p>
        </p:txBody>
      </p:sp>
      <p:graphicFrame>
        <p:nvGraphicFramePr>
          <p:cNvPr id="4" name="Tableau 3"/>
          <p:cNvGraphicFramePr>
            <a:graphicFrameLocks noGrp="1"/>
          </p:cNvGraphicFramePr>
          <p:nvPr>
            <p:extLst>
              <p:ext uri="{D42A27DB-BD31-4B8C-83A1-F6EECF244321}">
                <p14:modId xmlns:p14="http://schemas.microsoft.com/office/powerpoint/2010/main" val="669358350"/>
              </p:ext>
            </p:extLst>
          </p:nvPr>
        </p:nvGraphicFramePr>
        <p:xfrm>
          <a:off x="251520" y="1268760"/>
          <a:ext cx="4190358" cy="1097280"/>
        </p:xfrm>
        <a:graphic>
          <a:graphicData uri="http://schemas.openxmlformats.org/drawingml/2006/table">
            <a:tbl>
              <a:tblPr firstRow="1" bandRow="1">
                <a:tableStyleId>{073A0DAA-6AF3-43AB-8588-CEC1D06C72B9}</a:tableStyleId>
              </a:tblPr>
              <a:tblGrid>
                <a:gridCol w="950012"/>
                <a:gridCol w="2195557"/>
                <a:gridCol w="1044789"/>
              </a:tblGrid>
              <a:tr h="244826">
                <a:tc>
                  <a:txBody>
                    <a:bodyPr/>
                    <a:lstStyle/>
                    <a:p>
                      <a:r>
                        <a:rPr lang="fr-FR" sz="1200" dirty="0" smtClean="0"/>
                        <a:t>Attributs</a:t>
                      </a:r>
                      <a:endParaRPr lang="fr-FR" sz="1200" dirty="0"/>
                    </a:p>
                  </a:txBody>
                  <a:tcPr/>
                </a:tc>
                <a:tc>
                  <a:txBody>
                    <a:bodyPr/>
                    <a:lstStyle/>
                    <a:p>
                      <a:r>
                        <a:rPr lang="fr-FR" sz="1200" dirty="0" smtClean="0"/>
                        <a:t>Indicateur</a:t>
                      </a:r>
                      <a:endParaRPr lang="fr-FR" sz="1200" dirty="0"/>
                    </a:p>
                  </a:txBody>
                  <a:tcPr/>
                </a:tc>
                <a:tc>
                  <a:txBody>
                    <a:bodyPr/>
                    <a:lstStyle/>
                    <a:p>
                      <a:r>
                        <a:rPr lang="fr-FR" sz="1200" dirty="0" smtClean="0"/>
                        <a:t>Valeur</a:t>
                      </a:r>
                      <a:endParaRPr lang="fr-FR" sz="1200" dirty="0"/>
                    </a:p>
                  </a:txBody>
                  <a:tcPr/>
                </a:tc>
              </a:tr>
              <a:tr h="244826">
                <a:tc>
                  <a:txBody>
                    <a:bodyPr/>
                    <a:lstStyle/>
                    <a:p>
                      <a:r>
                        <a:rPr lang="fr-FR" sz="1200" dirty="0" smtClean="0"/>
                        <a:t>…</a:t>
                      </a:r>
                      <a:endParaRPr lang="fr-FR" sz="1200" dirty="0"/>
                    </a:p>
                  </a:txBody>
                  <a:tcPr/>
                </a:tc>
                <a:tc>
                  <a:txBody>
                    <a:bodyPr/>
                    <a:lstStyle/>
                    <a:p>
                      <a:r>
                        <a:rPr lang="fr-FR" sz="1200" dirty="0" err="1" smtClean="0"/>
                        <a:t>HeadCount</a:t>
                      </a:r>
                      <a:endParaRPr lang="fr-FR" sz="1200" dirty="0"/>
                    </a:p>
                  </a:txBody>
                  <a:tcPr/>
                </a:tc>
                <a:tc>
                  <a:txBody>
                    <a:bodyPr/>
                    <a:lstStyle/>
                    <a:p>
                      <a:r>
                        <a:rPr lang="fr-FR" sz="1200" dirty="0" smtClean="0"/>
                        <a:t>40</a:t>
                      </a:r>
                      <a:endParaRPr lang="fr-FR" sz="1200" dirty="0"/>
                    </a:p>
                  </a:txBody>
                  <a:tcPr/>
                </a:tc>
              </a:tr>
              <a:tr h="244826">
                <a:tc>
                  <a:txBody>
                    <a:bodyPr/>
                    <a:lstStyle/>
                    <a:p>
                      <a:r>
                        <a:rPr lang="fr-FR" sz="1200" dirty="0" smtClean="0"/>
                        <a:t>…</a:t>
                      </a:r>
                      <a:endParaRPr lang="fr-FR" sz="1200" dirty="0"/>
                    </a:p>
                  </a:txBody>
                  <a:tcPr/>
                </a:tc>
                <a:tc>
                  <a:txBody>
                    <a:bodyPr/>
                    <a:lstStyle/>
                    <a:p>
                      <a:r>
                        <a:rPr lang="fr-FR" sz="1200" dirty="0" err="1" smtClean="0"/>
                        <a:t>Exposure</a:t>
                      </a:r>
                      <a:r>
                        <a:rPr lang="fr-FR" sz="1200" dirty="0" smtClean="0"/>
                        <a:t> </a:t>
                      </a:r>
                      <a:r>
                        <a:rPr lang="fr-FR" sz="1200" dirty="0" err="1" smtClean="0"/>
                        <a:t>Hours</a:t>
                      </a:r>
                      <a:endParaRPr lang="fr-FR" sz="1200" dirty="0"/>
                    </a:p>
                  </a:txBody>
                  <a:tcPr/>
                </a:tc>
                <a:tc>
                  <a:txBody>
                    <a:bodyPr/>
                    <a:lstStyle/>
                    <a:p>
                      <a:r>
                        <a:rPr lang="fr-FR" sz="1200" dirty="0" smtClean="0"/>
                        <a:t>320</a:t>
                      </a:r>
                      <a:endParaRPr lang="fr-FR" sz="1200" dirty="0"/>
                    </a:p>
                  </a:txBody>
                  <a:tcPr/>
                </a:tc>
              </a:tr>
              <a:tr h="244826">
                <a:tc>
                  <a:txBody>
                    <a:bodyPr/>
                    <a:lstStyle/>
                    <a:p>
                      <a:r>
                        <a:rPr lang="fr-FR" sz="1200" dirty="0" smtClean="0"/>
                        <a:t>…</a:t>
                      </a:r>
                      <a:endParaRPr lang="fr-FR" sz="1200" dirty="0"/>
                    </a:p>
                  </a:txBody>
                  <a:tcPr/>
                </a:tc>
                <a:tc>
                  <a:txBody>
                    <a:bodyPr/>
                    <a:lstStyle/>
                    <a:p>
                      <a:r>
                        <a:rPr lang="fr-FR" sz="1200" dirty="0" smtClean="0"/>
                        <a:t>Water</a:t>
                      </a:r>
                      <a:r>
                        <a:rPr lang="fr-FR" sz="1200" baseline="0" dirty="0" smtClean="0"/>
                        <a:t> </a:t>
                      </a:r>
                      <a:r>
                        <a:rPr lang="fr-FR" sz="1200" baseline="0" dirty="0" err="1" smtClean="0"/>
                        <a:t>Consumption</a:t>
                      </a:r>
                      <a:r>
                        <a:rPr lang="fr-FR" sz="1200" baseline="0" dirty="0" smtClean="0"/>
                        <a:t> (L)</a:t>
                      </a:r>
                      <a:endParaRPr lang="fr-FR" sz="1200" dirty="0"/>
                    </a:p>
                  </a:txBody>
                  <a:tcPr/>
                </a:tc>
                <a:tc>
                  <a:txBody>
                    <a:bodyPr/>
                    <a:lstStyle/>
                    <a:p>
                      <a:r>
                        <a:rPr lang="fr-FR" sz="1200" dirty="0" smtClean="0"/>
                        <a:t>400</a:t>
                      </a:r>
                      <a:endParaRPr lang="fr-FR" sz="1200" dirty="0"/>
                    </a:p>
                  </a:txBody>
                  <a:tcPr/>
                </a:tc>
              </a:tr>
            </a:tbl>
          </a:graphicData>
        </a:graphic>
      </p:graphicFrame>
      <p:sp>
        <p:nvSpPr>
          <p:cNvPr id="19" name="Rectangle à coins arrondis 18"/>
          <p:cNvSpPr/>
          <p:nvPr/>
        </p:nvSpPr>
        <p:spPr>
          <a:xfrm>
            <a:off x="442680" y="5109209"/>
            <a:ext cx="5366182" cy="468764"/>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a:p>
        </p:txBody>
      </p:sp>
      <p:sp>
        <p:nvSpPr>
          <p:cNvPr id="20" name="Espace réservé du contenu 2"/>
          <p:cNvSpPr>
            <a:spLocks noGrp="1"/>
          </p:cNvSpPr>
          <p:nvPr>
            <p:ph idx="1"/>
          </p:nvPr>
        </p:nvSpPr>
        <p:spPr>
          <a:xfrm>
            <a:off x="226656" y="2812763"/>
            <a:ext cx="6264696" cy="2872510"/>
          </a:xfrm>
        </p:spPr>
        <p:txBody>
          <a:bodyPr>
            <a:normAutofit/>
          </a:bodyPr>
          <a:lstStyle/>
          <a:p>
            <a:pPr marL="0" indent="0">
              <a:buNone/>
            </a:pPr>
            <a:r>
              <a:rPr lang="fr-FR" dirty="0" smtClean="0">
                <a:latin typeface="Calibri" pitchFamily="34" charset="0"/>
              </a:rPr>
              <a:t>Dimensions</a:t>
            </a:r>
          </a:p>
          <a:p>
            <a:pPr lvl="1"/>
            <a:r>
              <a:rPr lang="fr-FR" dirty="0" smtClean="0">
                <a:latin typeface="Calibri" pitchFamily="34" charset="0"/>
              </a:rPr>
              <a:t>Classification Employé</a:t>
            </a:r>
          </a:p>
          <a:p>
            <a:pPr lvl="1"/>
            <a:r>
              <a:rPr lang="fr-FR" dirty="0" smtClean="0">
                <a:latin typeface="Calibri" pitchFamily="34" charset="0"/>
              </a:rPr>
              <a:t>Client</a:t>
            </a:r>
          </a:p>
          <a:p>
            <a:pPr lvl="1"/>
            <a:r>
              <a:rPr lang="fr-FR" dirty="0" smtClean="0">
                <a:latin typeface="Calibri" pitchFamily="34" charset="0"/>
              </a:rPr>
              <a:t>Date</a:t>
            </a:r>
          </a:p>
          <a:p>
            <a:pPr lvl="1"/>
            <a:r>
              <a:rPr lang="fr-FR" dirty="0" smtClean="0">
                <a:latin typeface="Calibri" pitchFamily="34" charset="0"/>
              </a:rPr>
              <a:t>Lieu</a:t>
            </a:r>
          </a:p>
          <a:p>
            <a:pPr lvl="1"/>
            <a:r>
              <a:rPr lang="fr-FR" dirty="0" smtClean="0">
                <a:latin typeface="Calibri" pitchFamily="34" charset="0"/>
              </a:rPr>
              <a:t>Indicateur</a:t>
            </a:r>
          </a:p>
        </p:txBody>
      </p:sp>
      <p:cxnSp>
        <p:nvCxnSpPr>
          <p:cNvPr id="22" name="Connecteur droit 21"/>
          <p:cNvCxnSpPr/>
          <p:nvPr/>
        </p:nvCxnSpPr>
        <p:spPr>
          <a:xfrm flipH="1">
            <a:off x="5268803" y="3028787"/>
            <a:ext cx="1" cy="2584478"/>
          </a:xfrm>
          <a:prstGeom prst="line">
            <a:avLst/>
          </a:prstGeom>
        </p:spPr>
        <p:style>
          <a:lnRef idx="2">
            <a:schemeClr val="dk1"/>
          </a:lnRef>
          <a:fillRef idx="0">
            <a:schemeClr val="dk1"/>
          </a:fillRef>
          <a:effectRef idx="1">
            <a:schemeClr val="dk1"/>
          </a:effectRef>
          <a:fontRef idx="minor">
            <a:schemeClr val="tx1"/>
          </a:fontRef>
        </p:style>
      </p:cxnSp>
      <p:sp>
        <p:nvSpPr>
          <p:cNvPr id="24" name="Ellipse 23"/>
          <p:cNvSpPr/>
          <p:nvPr/>
        </p:nvSpPr>
        <p:spPr>
          <a:xfrm>
            <a:off x="5087968" y="3511250"/>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25" name="Ellipse 24"/>
          <p:cNvSpPr/>
          <p:nvPr/>
        </p:nvSpPr>
        <p:spPr>
          <a:xfrm>
            <a:off x="5087967" y="3913003"/>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26" name="Ellipse 25"/>
          <p:cNvSpPr/>
          <p:nvPr/>
        </p:nvSpPr>
        <p:spPr>
          <a:xfrm>
            <a:off x="5087967" y="4345051"/>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27" name="Ellipse 26"/>
          <p:cNvSpPr/>
          <p:nvPr/>
        </p:nvSpPr>
        <p:spPr>
          <a:xfrm>
            <a:off x="5087968" y="4777099"/>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28" name="Rectangle à coins arrondis 27"/>
          <p:cNvSpPr/>
          <p:nvPr/>
        </p:nvSpPr>
        <p:spPr>
          <a:xfrm>
            <a:off x="4619144" y="2726801"/>
            <a:ext cx="1299317" cy="446002"/>
          </a:xfrm>
          <a:prstGeom prst="roundRect">
            <a:avLst/>
          </a:prstGeom>
          <a:ln w="12700"/>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fr-FR" dirty="0">
                <a:latin typeface="Calibri Light" pitchFamily="34" charset="0"/>
              </a:rPr>
              <a:t>Indicateurs</a:t>
            </a:r>
          </a:p>
        </p:txBody>
      </p:sp>
      <p:sp>
        <p:nvSpPr>
          <p:cNvPr id="29" name="Ellipse 28"/>
          <p:cNvSpPr/>
          <p:nvPr/>
        </p:nvSpPr>
        <p:spPr>
          <a:xfrm>
            <a:off x="5087967" y="5181217"/>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30" name="Rectangle à coins arrondis 29"/>
          <p:cNvSpPr/>
          <p:nvPr/>
        </p:nvSpPr>
        <p:spPr>
          <a:xfrm>
            <a:off x="4728742" y="5597572"/>
            <a:ext cx="1080120" cy="5351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t>Value</a:t>
            </a:r>
            <a:endParaRPr lang="fr-FR" dirty="0"/>
          </a:p>
        </p:txBody>
      </p:sp>
      <p:graphicFrame>
        <p:nvGraphicFramePr>
          <p:cNvPr id="32" name="Tableau 31"/>
          <p:cNvGraphicFramePr>
            <a:graphicFrameLocks noGrp="1"/>
          </p:cNvGraphicFramePr>
          <p:nvPr>
            <p:extLst>
              <p:ext uri="{D42A27DB-BD31-4B8C-83A1-F6EECF244321}">
                <p14:modId xmlns:p14="http://schemas.microsoft.com/office/powerpoint/2010/main" val="1125424724"/>
              </p:ext>
            </p:extLst>
          </p:nvPr>
        </p:nvGraphicFramePr>
        <p:xfrm>
          <a:off x="5918461" y="1340768"/>
          <a:ext cx="3168352" cy="822960"/>
        </p:xfrm>
        <a:graphic>
          <a:graphicData uri="http://schemas.openxmlformats.org/drawingml/2006/table">
            <a:tbl>
              <a:tblPr firstRow="1" bandRow="1">
                <a:tableStyleId>{073A0DAA-6AF3-43AB-8588-CEC1D06C72B9}</a:tableStyleId>
              </a:tblPr>
              <a:tblGrid>
                <a:gridCol w="990256"/>
                <a:gridCol w="1089048"/>
                <a:gridCol w="1089048"/>
              </a:tblGrid>
              <a:tr h="244826">
                <a:tc>
                  <a:txBody>
                    <a:bodyPr/>
                    <a:lstStyle/>
                    <a:p>
                      <a:r>
                        <a:rPr lang="fr-FR" sz="1200" dirty="0" smtClean="0"/>
                        <a:t>Attributs</a:t>
                      </a:r>
                      <a:endParaRPr lang="fr-FR" sz="1200" dirty="0"/>
                    </a:p>
                  </a:txBody>
                  <a:tcPr/>
                </a:tc>
                <a:tc>
                  <a:txBody>
                    <a:bodyPr/>
                    <a:lstStyle/>
                    <a:p>
                      <a:r>
                        <a:rPr lang="fr-FR" sz="1200" dirty="0" err="1" smtClean="0"/>
                        <a:t>HeadCount</a:t>
                      </a:r>
                      <a:endParaRPr lang="fr-FR" sz="1200" dirty="0"/>
                    </a:p>
                  </a:txBody>
                  <a:tcPr/>
                </a:tc>
                <a:tc>
                  <a:txBody>
                    <a:bodyPr/>
                    <a:lstStyle/>
                    <a:p>
                      <a:r>
                        <a:rPr lang="fr-FR" sz="1200" dirty="0" err="1" smtClean="0"/>
                        <a:t>Exp</a:t>
                      </a:r>
                      <a:r>
                        <a:rPr lang="fr-FR" sz="1200" dirty="0" smtClean="0"/>
                        <a:t>. </a:t>
                      </a:r>
                      <a:r>
                        <a:rPr lang="fr-FR" sz="1200" dirty="0" err="1" smtClean="0"/>
                        <a:t>Hours</a:t>
                      </a:r>
                      <a:endParaRPr lang="fr-FR" sz="1200" dirty="0"/>
                    </a:p>
                  </a:txBody>
                  <a:tcPr/>
                </a:tc>
              </a:tr>
              <a:tr h="244826">
                <a:tc>
                  <a:txBody>
                    <a:bodyPr/>
                    <a:lstStyle/>
                    <a:p>
                      <a:r>
                        <a:rPr lang="fr-FR" sz="1200" dirty="0" smtClean="0"/>
                        <a:t>…</a:t>
                      </a:r>
                      <a:endParaRPr lang="fr-FR" sz="1200" dirty="0"/>
                    </a:p>
                  </a:txBody>
                  <a:tcPr/>
                </a:tc>
                <a:tc>
                  <a:txBody>
                    <a:bodyPr/>
                    <a:lstStyle/>
                    <a:p>
                      <a:r>
                        <a:rPr lang="fr-FR" sz="1200" dirty="0" smtClean="0"/>
                        <a:t>40</a:t>
                      </a:r>
                      <a:endParaRPr lang="fr-FR" sz="1200" dirty="0"/>
                    </a:p>
                  </a:txBody>
                  <a:tcPr/>
                </a:tc>
                <a:tc>
                  <a:txBody>
                    <a:bodyPr/>
                    <a:lstStyle/>
                    <a:p>
                      <a:r>
                        <a:rPr lang="fr-FR" sz="1200" dirty="0" smtClean="0"/>
                        <a:t>320</a:t>
                      </a:r>
                      <a:endParaRPr lang="fr-FR" sz="1200" dirty="0"/>
                    </a:p>
                  </a:txBody>
                  <a:tcPr/>
                </a:tc>
              </a:tr>
              <a:tr h="244826">
                <a:tc>
                  <a:txBody>
                    <a:bodyPr/>
                    <a:lstStyle/>
                    <a:p>
                      <a:r>
                        <a:rPr lang="fr-FR" sz="1200" dirty="0" smtClean="0"/>
                        <a:t>…</a:t>
                      </a:r>
                      <a:endParaRPr lang="fr-FR" sz="1200" dirty="0"/>
                    </a:p>
                  </a:txBody>
                  <a:tcPr/>
                </a:tc>
                <a:tc>
                  <a:txBody>
                    <a:bodyPr/>
                    <a:lstStyle/>
                    <a:p>
                      <a:r>
                        <a:rPr lang="fr-FR" sz="1200" dirty="0" smtClean="0"/>
                        <a:t>42</a:t>
                      </a:r>
                      <a:endParaRPr lang="fr-FR" sz="1200" dirty="0"/>
                    </a:p>
                  </a:txBody>
                  <a:tcPr/>
                </a:tc>
                <a:tc>
                  <a:txBody>
                    <a:bodyPr/>
                    <a:lstStyle/>
                    <a:p>
                      <a:r>
                        <a:rPr lang="fr-FR" sz="1200" dirty="0" smtClean="0"/>
                        <a:t>330</a:t>
                      </a:r>
                      <a:endParaRPr lang="fr-FR" sz="1200" dirty="0"/>
                    </a:p>
                  </a:txBody>
                  <a:tcPr/>
                </a:tc>
              </a:tr>
            </a:tbl>
          </a:graphicData>
        </a:graphic>
      </p:graphicFrame>
      <p:sp>
        <p:nvSpPr>
          <p:cNvPr id="6" name="Flèche droite 5"/>
          <p:cNvSpPr/>
          <p:nvPr/>
        </p:nvSpPr>
        <p:spPr>
          <a:xfrm>
            <a:off x="4619144" y="1484784"/>
            <a:ext cx="1189718" cy="648072"/>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smtClean="0"/>
              <a:t>Pivot</a:t>
            </a:r>
            <a:endParaRPr lang="fr-FR" dirty="0"/>
          </a:p>
        </p:txBody>
      </p:sp>
      <p:cxnSp>
        <p:nvCxnSpPr>
          <p:cNvPr id="34" name="Connecteur droit 33"/>
          <p:cNvCxnSpPr/>
          <p:nvPr/>
        </p:nvCxnSpPr>
        <p:spPr>
          <a:xfrm flipH="1">
            <a:off x="7704348" y="2971175"/>
            <a:ext cx="1" cy="2584478"/>
          </a:xfrm>
          <a:prstGeom prst="line">
            <a:avLst/>
          </a:prstGeom>
        </p:spPr>
        <p:style>
          <a:lnRef idx="2">
            <a:schemeClr val="dk1"/>
          </a:lnRef>
          <a:fillRef idx="0">
            <a:schemeClr val="dk1"/>
          </a:fillRef>
          <a:effectRef idx="1">
            <a:schemeClr val="dk1"/>
          </a:effectRef>
          <a:fontRef idx="minor">
            <a:schemeClr val="tx1"/>
          </a:fontRef>
        </p:style>
      </p:cxnSp>
      <p:sp>
        <p:nvSpPr>
          <p:cNvPr id="35" name="Ellipse 34"/>
          <p:cNvSpPr/>
          <p:nvPr/>
        </p:nvSpPr>
        <p:spPr>
          <a:xfrm>
            <a:off x="7523513" y="3453638"/>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36" name="Ellipse 35"/>
          <p:cNvSpPr/>
          <p:nvPr/>
        </p:nvSpPr>
        <p:spPr>
          <a:xfrm>
            <a:off x="7523512" y="3855391"/>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37" name="Ellipse 36"/>
          <p:cNvSpPr/>
          <p:nvPr/>
        </p:nvSpPr>
        <p:spPr>
          <a:xfrm>
            <a:off x="7523512" y="4287439"/>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38" name="Ellipse 37"/>
          <p:cNvSpPr/>
          <p:nvPr/>
        </p:nvSpPr>
        <p:spPr>
          <a:xfrm>
            <a:off x="7523513" y="4719487"/>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40" name="Rectangle à coins arrondis 39"/>
          <p:cNvSpPr/>
          <p:nvPr/>
        </p:nvSpPr>
        <p:spPr>
          <a:xfrm>
            <a:off x="6840251" y="5517232"/>
            <a:ext cx="1728192" cy="535108"/>
          </a:xfrm>
          <a:prstGeom prst="round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fr-FR" dirty="0" err="1" smtClean="0"/>
              <a:t>HeadCount</a:t>
            </a:r>
            <a:endParaRPr lang="fr-FR" dirty="0" smtClean="0"/>
          </a:p>
          <a:p>
            <a:pPr algn="ctr"/>
            <a:r>
              <a:rPr lang="fr-FR" dirty="0" err="1" smtClean="0"/>
              <a:t>Exp</a:t>
            </a:r>
            <a:r>
              <a:rPr lang="fr-FR" dirty="0" smtClean="0"/>
              <a:t>. </a:t>
            </a:r>
            <a:r>
              <a:rPr lang="fr-FR" dirty="0" err="1" smtClean="0"/>
              <a:t>Hours</a:t>
            </a:r>
            <a:endParaRPr lang="fr-FR" dirty="0"/>
          </a:p>
        </p:txBody>
      </p:sp>
      <p:sp>
        <p:nvSpPr>
          <p:cNvPr id="33" name="Rectangle à coins arrondis 32"/>
          <p:cNvSpPr/>
          <p:nvPr/>
        </p:nvSpPr>
        <p:spPr>
          <a:xfrm>
            <a:off x="6660232" y="2726801"/>
            <a:ext cx="2088232" cy="446002"/>
          </a:xfrm>
          <a:prstGeom prst="roundRect">
            <a:avLst/>
          </a:prstGeom>
          <a:ln w="12700"/>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fr-FR" dirty="0" smtClean="0">
                <a:latin typeface="Calibri Light" pitchFamily="34" charset="0"/>
              </a:rPr>
              <a:t>Indicateurs Pivotés</a:t>
            </a:r>
            <a:endParaRPr lang="fr-FR" dirty="0">
              <a:latin typeface="Calibri Light" pitchFamily="34" charset="0"/>
            </a:endParaRPr>
          </a:p>
        </p:txBody>
      </p:sp>
    </p:spTree>
    <p:extLst>
      <p:ext uri="{BB962C8B-B14F-4D97-AF65-F5344CB8AC3E}">
        <p14:creationId xmlns:p14="http://schemas.microsoft.com/office/powerpoint/2010/main" val="522186600"/>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Dim Indicateur : Astuce 2</a:t>
            </a:r>
            <a:endParaRPr lang="fr-FR" sz="4400" b="0" cap="none" dirty="0">
              <a:latin typeface="Calibri Light" pitchFamily="34" charset="0"/>
            </a:endParaRPr>
          </a:p>
        </p:txBody>
      </p:sp>
      <p:sp>
        <p:nvSpPr>
          <p:cNvPr id="22" name="Espace réservé du contenu 2"/>
          <p:cNvSpPr>
            <a:spLocks noGrp="1"/>
          </p:cNvSpPr>
          <p:nvPr>
            <p:ph idx="1"/>
          </p:nvPr>
        </p:nvSpPr>
        <p:spPr>
          <a:xfrm>
            <a:off x="251520" y="1488228"/>
            <a:ext cx="6264696" cy="4173019"/>
          </a:xfrm>
        </p:spPr>
        <p:txBody>
          <a:bodyPr>
            <a:normAutofit lnSpcReduction="10000"/>
          </a:bodyPr>
          <a:lstStyle/>
          <a:p>
            <a:pPr marL="0" indent="0">
              <a:buNone/>
            </a:pPr>
            <a:r>
              <a:rPr lang="fr-FR" dirty="0" smtClean="0">
                <a:latin typeface="Calibri" pitchFamily="34" charset="0"/>
              </a:rPr>
              <a:t>Dimensions</a:t>
            </a:r>
          </a:p>
          <a:p>
            <a:pPr lvl="1"/>
            <a:r>
              <a:rPr lang="fr-FR" dirty="0" smtClean="0">
                <a:latin typeface="Calibri" pitchFamily="34" charset="0"/>
              </a:rPr>
              <a:t>Cause</a:t>
            </a:r>
          </a:p>
          <a:p>
            <a:pPr lvl="1"/>
            <a:r>
              <a:rPr lang="fr-FR" dirty="0" smtClean="0">
                <a:latin typeface="Calibri" pitchFamily="34" charset="0"/>
              </a:rPr>
              <a:t>Conséquence Mat.</a:t>
            </a:r>
          </a:p>
          <a:p>
            <a:pPr lvl="1"/>
            <a:r>
              <a:rPr lang="fr-FR" dirty="0" smtClean="0">
                <a:latin typeface="Calibri" pitchFamily="34" charset="0"/>
              </a:rPr>
              <a:t>Blessures</a:t>
            </a:r>
          </a:p>
          <a:p>
            <a:pPr lvl="1"/>
            <a:r>
              <a:rPr lang="fr-FR" dirty="0" smtClean="0">
                <a:latin typeface="Calibri" pitchFamily="34" charset="0"/>
              </a:rPr>
              <a:t>Classification Employé</a:t>
            </a:r>
          </a:p>
          <a:p>
            <a:pPr lvl="1"/>
            <a:r>
              <a:rPr lang="fr-FR" dirty="0" smtClean="0">
                <a:latin typeface="Calibri" pitchFamily="34" charset="0"/>
              </a:rPr>
              <a:t>Client</a:t>
            </a:r>
          </a:p>
          <a:p>
            <a:pPr lvl="1"/>
            <a:r>
              <a:rPr lang="fr-FR" dirty="0" smtClean="0">
                <a:latin typeface="Calibri" pitchFamily="34" charset="0"/>
              </a:rPr>
              <a:t>Date</a:t>
            </a:r>
          </a:p>
          <a:p>
            <a:pPr lvl="1"/>
            <a:r>
              <a:rPr lang="fr-FR" dirty="0" smtClean="0">
                <a:latin typeface="Calibri" pitchFamily="34" charset="0"/>
              </a:rPr>
              <a:t>Lieu</a:t>
            </a:r>
          </a:p>
          <a:p>
            <a:pPr lvl="1"/>
            <a:r>
              <a:rPr lang="fr-FR" dirty="0" smtClean="0">
                <a:latin typeface="Calibri" pitchFamily="34" charset="0"/>
              </a:rPr>
              <a:t>Evénement</a:t>
            </a:r>
          </a:p>
          <a:p>
            <a:pPr lvl="1"/>
            <a:r>
              <a:rPr lang="fr-FR" dirty="0" smtClean="0">
                <a:latin typeface="Calibri" pitchFamily="34" charset="0"/>
              </a:rPr>
              <a:t>Indicateur</a:t>
            </a:r>
          </a:p>
          <a:p>
            <a:pPr lvl="1"/>
            <a:endParaRPr lang="fr-FR" dirty="0" smtClean="0">
              <a:latin typeface="Calibri" pitchFamily="34" charset="0"/>
            </a:endParaRPr>
          </a:p>
        </p:txBody>
      </p:sp>
      <p:cxnSp>
        <p:nvCxnSpPr>
          <p:cNvPr id="24" name="Connecteur droit 23"/>
          <p:cNvCxnSpPr/>
          <p:nvPr/>
        </p:nvCxnSpPr>
        <p:spPr>
          <a:xfrm flipH="1">
            <a:off x="5255261" y="1749445"/>
            <a:ext cx="1632" cy="3695779"/>
          </a:xfrm>
          <a:prstGeom prst="line">
            <a:avLst/>
          </a:prstGeom>
        </p:spPr>
        <p:style>
          <a:lnRef idx="2">
            <a:schemeClr val="dk1"/>
          </a:lnRef>
          <a:fillRef idx="0">
            <a:schemeClr val="dk1"/>
          </a:fillRef>
          <a:effectRef idx="1">
            <a:schemeClr val="dk1"/>
          </a:effectRef>
          <a:fontRef idx="minor">
            <a:schemeClr val="tx1"/>
          </a:fontRef>
        </p:style>
      </p:cxnSp>
      <p:cxnSp>
        <p:nvCxnSpPr>
          <p:cNvPr id="25" name="Connecteur droit 24"/>
          <p:cNvCxnSpPr/>
          <p:nvPr/>
        </p:nvCxnSpPr>
        <p:spPr>
          <a:xfrm>
            <a:off x="4104763" y="1731241"/>
            <a:ext cx="1" cy="3713983"/>
          </a:xfrm>
          <a:prstGeom prst="line">
            <a:avLst/>
          </a:prstGeom>
        </p:spPr>
        <p:style>
          <a:lnRef idx="2">
            <a:schemeClr val="dk1"/>
          </a:lnRef>
          <a:fillRef idx="0">
            <a:schemeClr val="dk1"/>
          </a:fillRef>
          <a:effectRef idx="1">
            <a:schemeClr val="dk1"/>
          </a:effectRef>
          <a:fontRef idx="minor">
            <a:schemeClr val="tx1"/>
          </a:fontRef>
        </p:style>
      </p:cxnSp>
      <p:sp>
        <p:nvSpPr>
          <p:cNvPr id="26" name="Ellipse 25"/>
          <p:cNvSpPr/>
          <p:nvPr/>
        </p:nvSpPr>
        <p:spPr>
          <a:xfrm>
            <a:off x="5076057" y="2075407"/>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27" name="Ellipse 26"/>
          <p:cNvSpPr/>
          <p:nvPr/>
        </p:nvSpPr>
        <p:spPr>
          <a:xfrm>
            <a:off x="5076057" y="2907275"/>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28" name="Ellipse 27"/>
          <p:cNvSpPr/>
          <p:nvPr/>
        </p:nvSpPr>
        <p:spPr>
          <a:xfrm>
            <a:off x="5076057" y="3321126"/>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29" name="Ellipse 28"/>
          <p:cNvSpPr/>
          <p:nvPr/>
        </p:nvSpPr>
        <p:spPr>
          <a:xfrm>
            <a:off x="5076056" y="3722879"/>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30" name="Ellipse 29"/>
          <p:cNvSpPr/>
          <p:nvPr/>
        </p:nvSpPr>
        <p:spPr>
          <a:xfrm>
            <a:off x="5076056" y="4131411"/>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31" name="Ellipse 30"/>
          <p:cNvSpPr/>
          <p:nvPr/>
        </p:nvSpPr>
        <p:spPr>
          <a:xfrm>
            <a:off x="5076057" y="4563459"/>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32" name="Ellipse 31"/>
          <p:cNvSpPr/>
          <p:nvPr/>
        </p:nvSpPr>
        <p:spPr>
          <a:xfrm>
            <a:off x="3923929" y="3267315"/>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33" name="Ellipse 32"/>
          <p:cNvSpPr/>
          <p:nvPr/>
        </p:nvSpPr>
        <p:spPr>
          <a:xfrm>
            <a:off x="3923928" y="3669068"/>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34" name="Ellipse 33"/>
          <p:cNvSpPr/>
          <p:nvPr/>
        </p:nvSpPr>
        <p:spPr>
          <a:xfrm>
            <a:off x="3923928" y="4101116"/>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35" name="Ellipse 34"/>
          <p:cNvSpPr/>
          <p:nvPr/>
        </p:nvSpPr>
        <p:spPr>
          <a:xfrm>
            <a:off x="3923929" y="4533164"/>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36" name="Rectangle à coins arrondis 35"/>
          <p:cNvSpPr/>
          <p:nvPr/>
        </p:nvSpPr>
        <p:spPr>
          <a:xfrm>
            <a:off x="3419872" y="1443828"/>
            <a:ext cx="1368152" cy="446002"/>
          </a:xfrm>
          <a:prstGeom prst="roundRect">
            <a:avLst/>
          </a:prstGeom>
          <a:ln w="12700"/>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fr-FR" dirty="0" smtClean="0">
                <a:latin typeface="Calibri Light" pitchFamily="34" charset="0"/>
              </a:rPr>
              <a:t>Evénements</a:t>
            </a:r>
            <a:endParaRPr lang="fr-FR" dirty="0">
              <a:latin typeface="Calibri Light" pitchFamily="34" charset="0"/>
            </a:endParaRPr>
          </a:p>
        </p:txBody>
      </p:sp>
      <p:sp>
        <p:nvSpPr>
          <p:cNvPr id="37" name="Rectangle à coins arrondis 36"/>
          <p:cNvSpPr/>
          <p:nvPr/>
        </p:nvSpPr>
        <p:spPr>
          <a:xfrm>
            <a:off x="4860032" y="1447459"/>
            <a:ext cx="830492" cy="442371"/>
          </a:xfrm>
          <a:prstGeom prst="roundRect">
            <a:avLst/>
          </a:prstGeom>
          <a:ln w="12700"/>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fr-FR" dirty="0" smtClean="0">
                <a:latin typeface="Calibri Light" pitchFamily="34" charset="0"/>
              </a:rPr>
              <a:t>B / M</a:t>
            </a:r>
            <a:endParaRPr lang="fr-FR" dirty="0">
              <a:latin typeface="Calibri Light" pitchFamily="34" charset="0"/>
            </a:endParaRPr>
          </a:p>
        </p:txBody>
      </p:sp>
      <p:cxnSp>
        <p:nvCxnSpPr>
          <p:cNvPr id="38" name="Connecteur droit 37"/>
          <p:cNvCxnSpPr/>
          <p:nvPr/>
        </p:nvCxnSpPr>
        <p:spPr>
          <a:xfrm>
            <a:off x="6192997" y="1738569"/>
            <a:ext cx="9472" cy="3706655"/>
          </a:xfrm>
          <a:prstGeom prst="line">
            <a:avLst/>
          </a:prstGeom>
        </p:spPr>
        <p:style>
          <a:lnRef idx="2">
            <a:schemeClr val="dk1"/>
          </a:lnRef>
          <a:fillRef idx="0">
            <a:schemeClr val="dk1"/>
          </a:fillRef>
          <a:effectRef idx="1">
            <a:schemeClr val="dk1"/>
          </a:effectRef>
          <a:fontRef idx="minor">
            <a:schemeClr val="tx1"/>
          </a:fontRef>
        </p:style>
      </p:cxnSp>
      <p:sp>
        <p:nvSpPr>
          <p:cNvPr id="39" name="Ellipse 38"/>
          <p:cNvSpPr/>
          <p:nvPr/>
        </p:nvSpPr>
        <p:spPr>
          <a:xfrm>
            <a:off x="6012160" y="3712003"/>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40" name="Ellipse 39"/>
          <p:cNvSpPr/>
          <p:nvPr/>
        </p:nvSpPr>
        <p:spPr>
          <a:xfrm>
            <a:off x="6012160" y="4120535"/>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41" name="Ellipse 40"/>
          <p:cNvSpPr/>
          <p:nvPr/>
        </p:nvSpPr>
        <p:spPr>
          <a:xfrm>
            <a:off x="6012161" y="4552583"/>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42" name="Rectangle à coins arrondis 41"/>
          <p:cNvSpPr/>
          <p:nvPr/>
        </p:nvSpPr>
        <p:spPr>
          <a:xfrm>
            <a:off x="5757732" y="1436583"/>
            <a:ext cx="830492" cy="442371"/>
          </a:xfrm>
          <a:prstGeom prst="roundRect">
            <a:avLst/>
          </a:prstGeom>
          <a:ln w="12700"/>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fr-FR" dirty="0" smtClean="0">
                <a:latin typeface="Calibri Light" pitchFamily="34" charset="0"/>
              </a:rPr>
              <a:t>Env.</a:t>
            </a:r>
            <a:endParaRPr lang="fr-FR" dirty="0">
              <a:latin typeface="Calibri Light" pitchFamily="34" charset="0"/>
            </a:endParaRPr>
          </a:p>
        </p:txBody>
      </p:sp>
      <p:cxnSp>
        <p:nvCxnSpPr>
          <p:cNvPr id="43" name="Connecteur droit 42"/>
          <p:cNvCxnSpPr/>
          <p:nvPr/>
        </p:nvCxnSpPr>
        <p:spPr>
          <a:xfrm>
            <a:off x="7096454" y="1738569"/>
            <a:ext cx="11750" cy="3705498"/>
          </a:xfrm>
          <a:prstGeom prst="line">
            <a:avLst/>
          </a:prstGeom>
        </p:spPr>
        <p:style>
          <a:lnRef idx="2">
            <a:schemeClr val="dk1"/>
          </a:lnRef>
          <a:fillRef idx="0">
            <a:schemeClr val="dk1"/>
          </a:fillRef>
          <a:effectRef idx="1">
            <a:schemeClr val="dk1"/>
          </a:effectRef>
          <a:fontRef idx="minor">
            <a:schemeClr val="tx1"/>
          </a:fontRef>
        </p:style>
      </p:cxnSp>
      <p:sp>
        <p:nvSpPr>
          <p:cNvPr id="44" name="Ellipse 43"/>
          <p:cNvSpPr/>
          <p:nvPr/>
        </p:nvSpPr>
        <p:spPr>
          <a:xfrm>
            <a:off x="6940193" y="3704675"/>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45" name="Ellipse 44"/>
          <p:cNvSpPr/>
          <p:nvPr/>
        </p:nvSpPr>
        <p:spPr>
          <a:xfrm>
            <a:off x="6940193" y="4113207"/>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46" name="Ellipse 45"/>
          <p:cNvSpPr/>
          <p:nvPr/>
        </p:nvSpPr>
        <p:spPr>
          <a:xfrm>
            <a:off x="6940194" y="4545255"/>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47" name="Rectangle à coins arrondis 46"/>
          <p:cNvSpPr/>
          <p:nvPr/>
        </p:nvSpPr>
        <p:spPr>
          <a:xfrm>
            <a:off x="6660232" y="1429255"/>
            <a:ext cx="830492" cy="442371"/>
          </a:xfrm>
          <a:prstGeom prst="roundRect">
            <a:avLst/>
          </a:prstGeom>
          <a:ln w="12700"/>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fr-FR" dirty="0" smtClean="0">
                <a:latin typeface="Calibri Light" pitchFamily="34" charset="0"/>
              </a:rPr>
              <a:t>Fin.</a:t>
            </a:r>
            <a:endParaRPr lang="fr-FR" dirty="0">
              <a:latin typeface="Calibri Light" pitchFamily="34" charset="0"/>
            </a:endParaRPr>
          </a:p>
        </p:txBody>
      </p:sp>
      <p:sp>
        <p:nvSpPr>
          <p:cNvPr id="48" name="Ellipse 47"/>
          <p:cNvSpPr/>
          <p:nvPr/>
        </p:nvSpPr>
        <p:spPr>
          <a:xfrm>
            <a:off x="6012160" y="2075407"/>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49" name="Ellipse 48"/>
          <p:cNvSpPr/>
          <p:nvPr/>
        </p:nvSpPr>
        <p:spPr>
          <a:xfrm>
            <a:off x="6946634" y="2061752"/>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50" name="Ellipse 49"/>
          <p:cNvSpPr/>
          <p:nvPr/>
        </p:nvSpPr>
        <p:spPr>
          <a:xfrm>
            <a:off x="6021634" y="2457427"/>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51" name="Ellipse 50"/>
          <p:cNvSpPr/>
          <p:nvPr/>
        </p:nvSpPr>
        <p:spPr>
          <a:xfrm>
            <a:off x="6940193" y="2431149"/>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53" name="Ellipse 52"/>
          <p:cNvSpPr/>
          <p:nvPr/>
        </p:nvSpPr>
        <p:spPr>
          <a:xfrm>
            <a:off x="5074426" y="5331503"/>
            <a:ext cx="361670" cy="33211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sz="1200">
              <a:latin typeface="Calibri Light" pitchFamily="34" charset="0"/>
            </a:endParaRPr>
          </a:p>
        </p:txBody>
      </p:sp>
      <p:sp>
        <p:nvSpPr>
          <p:cNvPr id="54" name="Ellipse 53"/>
          <p:cNvSpPr/>
          <p:nvPr/>
        </p:nvSpPr>
        <p:spPr>
          <a:xfrm>
            <a:off x="3922298" y="5301208"/>
            <a:ext cx="361670" cy="33211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sz="1200">
              <a:latin typeface="Calibri Light" pitchFamily="34" charset="0"/>
            </a:endParaRPr>
          </a:p>
        </p:txBody>
      </p:sp>
      <p:sp>
        <p:nvSpPr>
          <p:cNvPr id="55" name="Ellipse 54"/>
          <p:cNvSpPr/>
          <p:nvPr/>
        </p:nvSpPr>
        <p:spPr>
          <a:xfrm>
            <a:off x="6010530" y="5320627"/>
            <a:ext cx="361670" cy="33211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sz="1200">
              <a:latin typeface="Calibri Light" pitchFamily="34" charset="0"/>
            </a:endParaRPr>
          </a:p>
        </p:txBody>
      </p:sp>
      <p:sp>
        <p:nvSpPr>
          <p:cNvPr id="56" name="Ellipse 55"/>
          <p:cNvSpPr/>
          <p:nvPr/>
        </p:nvSpPr>
        <p:spPr>
          <a:xfrm>
            <a:off x="6938563" y="5313299"/>
            <a:ext cx="361670" cy="33211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sz="1200">
              <a:latin typeface="Calibri Light" pitchFamily="34" charset="0"/>
            </a:endParaRPr>
          </a:p>
        </p:txBody>
      </p:sp>
      <p:cxnSp>
        <p:nvCxnSpPr>
          <p:cNvPr id="57" name="Connecteur droit 56"/>
          <p:cNvCxnSpPr/>
          <p:nvPr/>
        </p:nvCxnSpPr>
        <p:spPr>
          <a:xfrm>
            <a:off x="8320590" y="1738568"/>
            <a:ext cx="11750" cy="3705498"/>
          </a:xfrm>
          <a:prstGeom prst="line">
            <a:avLst/>
          </a:prstGeom>
        </p:spPr>
        <p:style>
          <a:lnRef idx="2">
            <a:schemeClr val="dk1"/>
          </a:lnRef>
          <a:fillRef idx="0">
            <a:schemeClr val="dk1"/>
          </a:fillRef>
          <a:effectRef idx="1">
            <a:schemeClr val="dk1"/>
          </a:effectRef>
          <a:fontRef idx="minor">
            <a:schemeClr val="tx1"/>
          </a:fontRef>
        </p:style>
      </p:cxnSp>
      <p:sp>
        <p:nvSpPr>
          <p:cNvPr id="58" name="Ellipse 57"/>
          <p:cNvSpPr/>
          <p:nvPr/>
        </p:nvSpPr>
        <p:spPr>
          <a:xfrm>
            <a:off x="8164329" y="3704674"/>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59" name="Ellipse 58"/>
          <p:cNvSpPr/>
          <p:nvPr/>
        </p:nvSpPr>
        <p:spPr>
          <a:xfrm>
            <a:off x="8164329" y="4113206"/>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60" name="Ellipse 59"/>
          <p:cNvSpPr/>
          <p:nvPr/>
        </p:nvSpPr>
        <p:spPr>
          <a:xfrm>
            <a:off x="8164330" y="4545254"/>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61" name="Rectangle à coins arrondis 60"/>
          <p:cNvSpPr/>
          <p:nvPr/>
        </p:nvSpPr>
        <p:spPr>
          <a:xfrm>
            <a:off x="7668344" y="1429254"/>
            <a:ext cx="1296144" cy="442371"/>
          </a:xfrm>
          <a:prstGeom prst="roundRect">
            <a:avLst/>
          </a:prstGeom>
          <a:ln w="12700"/>
        </p:spPr>
        <p:style>
          <a:lnRef idx="2">
            <a:schemeClr val="dk1">
              <a:shade val="50000"/>
            </a:schemeClr>
          </a:lnRef>
          <a:fillRef idx="1">
            <a:schemeClr val="dk1"/>
          </a:fillRef>
          <a:effectRef idx="0">
            <a:schemeClr val="dk1"/>
          </a:effectRef>
          <a:fontRef idx="minor">
            <a:schemeClr val="lt1"/>
          </a:fontRef>
        </p:style>
        <p:txBody>
          <a:bodyPr rtlCol="0" anchor="t"/>
          <a:lstStyle/>
          <a:p>
            <a:pPr algn="ctr"/>
            <a:r>
              <a:rPr lang="fr-FR" dirty="0" smtClean="0">
                <a:latin typeface="Calibri Light" pitchFamily="34" charset="0"/>
              </a:rPr>
              <a:t>Indicateurs</a:t>
            </a:r>
            <a:endParaRPr lang="fr-FR" dirty="0">
              <a:latin typeface="Calibri Light" pitchFamily="34" charset="0"/>
            </a:endParaRPr>
          </a:p>
        </p:txBody>
      </p:sp>
      <p:sp>
        <p:nvSpPr>
          <p:cNvPr id="64" name="Ellipse 63"/>
          <p:cNvSpPr/>
          <p:nvPr/>
        </p:nvSpPr>
        <p:spPr>
          <a:xfrm>
            <a:off x="8162699" y="5313298"/>
            <a:ext cx="361670" cy="332110"/>
          </a:xfrm>
          <a:prstGeom prst="ellipse">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fr-FR" sz="1200">
              <a:latin typeface="Calibri Light" pitchFamily="34" charset="0"/>
            </a:endParaRPr>
          </a:p>
        </p:txBody>
      </p:sp>
      <p:sp>
        <p:nvSpPr>
          <p:cNvPr id="65" name="Ellipse 64"/>
          <p:cNvSpPr/>
          <p:nvPr/>
        </p:nvSpPr>
        <p:spPr>
          <a:xfrm>
            <a:off x="5076056" y="4969098"/>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66" name="Ellipse 65"/>
          <p:cNvSpPr/>
          <p:nvPr/>
        </p:nvSpPr>
        <p:spPr>
          <a:xfrm>
            <a:off x="3923928" y="4938803"/>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67" name="Ellipse 66"/>
          <p:cNvSpPr/>
          <p:nvPr/>
        </p:nvSpPr>
        <p:spPr>
          <a:xfrm>
            <a:off x="6012160" y="4958222"/>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68" name="Ellipse 67"/>
          <p:cNvSpPr/>
          <p:nvPr/>
        </p:nvSpPr>
        <p:spPr>
          <a:xfrm>
            <a:off x="6940193" y="4950894"/>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70" name="Ellipse 69"/>
          <p:cNvSpPr/>
          <p:nvPr/>
        </p:nvSpPr>
        <p:spPr>
          <a:xfrm>
            <a:off x="8164330" y="3321126"/>
            <a:ext cx="361670" cy="332110"/>
          </a:xfrm>
          <a:prstGeom prst="ellipse">
            <a:avLst/>
          </a:prstGeom>
          <a:solidFill>
            <a:schemeClr val="bg1">
              <a:lumMod val="65000"/>
            </a:schemeClr>
          </a:solidFill>
          <a:ln w="12700"/>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fr-FR" sz="1200">
              <a:latin typeface="Calibri Light" pitchFamily="34" charset="0"/>
            </a:endParaRPr>
          </a:p>
        </p:txBody>
      </p:sp>
      <p:sp>
        <p:nvSpPr>
          <p:cNvPr id="12" name="ZoneTexte 11"/>
          <p:cNvSpPr txBox="1"/>
          <p:nvPr/>
        </p:nvSpPr>
        <p:spPr>
          <a:xfrm>
            <a:off x="3755348" y="6144617"/>
            <a:ext cx="3768980" cy="369332"/>
          </a:xfrm>
          <a:prstGeom prst="rect">
            <a:avLst/>
          </a:prstGeom>
          <a:noFill/>
        </p:spPr>
        <p:txBody>
          <a:bodyPr wrap="none" rtlCol="0">
            <a:spAutoFit/>
          </a:bodyPr>
          <a:lstStyle/>
          <a:p>
            <a:r>
              <a:rPr lang="fr-FR" dirty="0" smtClean="0"/>
              <a:t>Dans SSIS : Indicateur = « Mesure »</a:t>
            </a:r>
          </a:p>
        </p:txBody>
      </p:sp>
      <p:sp>
        <p:nvSpPr>
          <p:cNvPr id="71" name="Accolade fermante 70"/>
          <p:cNvSpPr/>
          <p:nvPr/>
        </p:nvSpPr>
        <p:spPr>
          <a:xfrm rot="5400000">
            <a:off x="5367366" y="4046530"/>
            <a:ext cx="504056" cy="3521836"/>
          </a:xfrm>
          <a:prstGeom prst="rightBrace">
            <a:avLst/>
          </a:prstGeom>
        </p:spPr>
        <p:style>
          <a:lnRef idx="3">
            <a:schemeClr val="dk1"/>
          </a:lnRef>
          <a:fillRef idx="0">
            <a:schemeClr val="dk1"/>
          </a:fillRef>
          <a:effectRef idx="2">
            <a:schemeClr val="dk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961124742"/>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Dim Indicateur : Astuces appliquées</a:t>
            </a:r>
            <a:endParaRPr lang="fr-FR" sz="4400" b="0" cap="none" dirty="0">
              <a:latin typeface="Calibri Light" pitchFamily="34" charset="0"/>
            </a:endParaRPr>
          </a:p>
        </p:txBody>
      </p:sp>
      <p:pic>
        <p:nvPicPr>
          <p:cNvPr id="2054"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4149080"/>
            <a:ext cx="4748958" cy="1762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ZoneTexte 61"/>
          <p:cNvSpPr txBox="1"/>
          <p:nvPr/>
        </p:nvSpPr>
        <p:spPr>
          <a:xfrm>
            <a:off x="1547663" y="3212976"/>
            <a:ext cx="6432145" cy="707886"/>
          </a:xfrm>
          <a:prstGeom prst="rect">
            <a:avLst/>
          </a:prstGeom>
          <a:noFill/>
        </p:spPr>
        <p:txBody>
          <a:bodyPr wrap="none" rtlCol="0">
            <a:spAutoFit/>
          </a:bodyPr>
          <a:lstStyle/>
          <a:p>
            <a:pPr marL="342900" indent="-342900">
              <a:buFont typeface="Arial" pitchFamily="34" charset="0"/>
              <a:buChar char="•"/>
            </a:pPr>
            <a:r>
              <a:rPr lang="fr-FR" sz="2000" b="1" dirty="0" err="1" smtClean="0"/>
              <a:t>Pivotage</a:t>
            </a:r>
            <a:r>
              <a:rPr lang="fr-FR" sz="2000" dirty="0" smtClean="0"/>
              <a:t> d’une sélection d’indicateurs</a:t>
            </a:r>
          </a:p>
          <a:p>
            <a:pPr marL="342900" indent="-342900">
              <a:buFont typeface="Arial" pitchFamily="34" charset="0"/>
              <a:buChar char="•"/>
            </a:pPr>
            <a:r>
              <a:rPr lang="fr-FR" sz="2000" dirty="0" smtClean="0"/>
              <a:t>Sans/Avec « </a:t>
            </a:r>
            <a:r>
              <a:rPr lang="fr-FR" sz="2000" b="1" dirty="0" smtClean="0"/>
              <a:t>Mesures</a:t>
            </a:r>
            <a:r>
              <a:rPr lang="fr-FR" sz="2000" dirty="0" smtClean="0"/>
              <a:t> » dans la dimension Indicateur</a:t>
            </a:r>
            <a:endParaRPr lang="fr-FR" sz="2000" dirty="0"/>
          </a:p>
        </p:txBody>
      </p:sp>
      <p:pic>
        <p:nvPicPr>
          <p:cNvPr id="2056"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340768"/>
            <a:ext cx="3595968" cy="1690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86582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Message</a:t>
            </a:r>
            <a:endParaRPr lang="fr-FR" sz="4400" b="0" cap="none" dirty="0">
              <a:latin typeface="Calibri Light" pitchFamily="34" charset="0"/>
            </a:endParaRPr>
          </a:p>
        </p:txBody>
      </p:sp>
      <p:sp>
        <p:nvSpPr>
          <p:cNvPr id="8" name="Espace réservé du contenu 3"/>
          <p:cNvSpPr>
            <a:spLocks noGrp="1"/>
          </p:cNvSpPr>
          <p:nvPr>
            <p:ph idx="1"/>
          </p:nvPr>
        </p:nvSpPr>
        <p:spPr>
          <a:xfrm>
            <a:off x="457200" y="1196752"/>
            <a:ext cx="8229600" cy="4975448"/>
          </a:xfrm>
        </p:spPr>
        <p:txBody>
          <a:bodyPr>
            <a:normAutofit/>
          </a:bodyPr>
          <a:lstStyle/>
          <a:p>
            <a:pPr marL="0" indent="0">
              <a:buNone/>
            </a:pPr>
            <a:endParaRPr lang="fr-FR" sz="2800" dirty="0" smtClean="0">
              <a:latin typeface="Calibri" pitchFamily="34" charset="0"/>
            </a:endParaRPr>
          </a:p>
          <a:p>
            <a:pPr marL="0" indent="0">
              <a:buNone/>
            </a:pPr>
            <a:r>
              <a:rPr lang="fr-FR" sz="2800" dirty="0" smtClean="0">
                <a:latin typeface="Calibri" pitchFamily="34" charset="0"/>
              </a:rPr>
              <a:t>Il existe des </a:t>
            </a:r>
            <a:r>
              <a:rPr lang="fr-FR" sz="2800" b="1" dirty="0" smtClean="0">
                <a:latin typeface="Calibri" pitchFamily="34" charset="0"/>
              </a:rPr>
              <a:t>règles simples </a:t>
            </a:r>
            <a:r>
              <a:rPr lang="fr-FR" sz="2800" dirty="0" smtClean="0">
                <a:latin typeface="Calibri" pitchFamily="34" charset="0"/>
              </a:rPr>
              <a:t>pour construire un datawarehouse.</a:t>
            </a:r>
          </a:p>
          <a:p>
            <a:endParaRPr lang="fr-FR" sz="2800" dirty="0" smtClean="0">
              <a:latin typeface="Calibri" pitchFamily="34" charset="0"/>
            </a:endParaRPr>
          </a:p>
          <a:p>
            <a:pPr marL="0" indent="0">
              <a:buNone/>
            </a:pPr>
            <a:r>
              <a:rPr lang="fr-FR" sz="2800" dirty="0">
                <a:latin typeface="Calibri" pitchFamily="34" charset="0"/>
              </a:rPr>
              <a:t>Elles sont vraiment simples.</a:t>
            </a:r>
          </a:p>
          <a:p>
            <a:endParaRPr lang="fr-FR" sz="2800" dirty="0" smtClean="0">
              <a:latin typeface="Calibri" pitchFamily="34" charset="0"/>
            </a:endParaRPr>
          </a:p>
          <a:p>
            <a:pPr marL="0" indent="0">
              <a:buNone/>
            </a:pPr>
            <a:r>
              <a:rPr lang="fr-FR" sz="2800" dirty="0" smtClean="0">
                <a:latin typeface="Calibri" pitchFamily="34" charset="0"/>
              </a:rPr>
              <a:t>Utilisez les.</a:t>
            </a:r>
            <a:endParaRPr lang="fr-FR" sz="2800" dirty="0">
              <a:latin typeface="Calibri" pitchFamily="34" charset="0"/>
            </a:endParaRPr>
          </a:p>
        </p:txBody>
      </p:sp>
    </p:spTree>
    <p:extLst>
      <p:ext uri="{BB962C8B-B14F-4D97-AF65-F5344CB8AC3E}">
        <p14:creationId xmlns:p14="http://schemas.microsoft.com/office/powerpoint/2010/main" val="2737692190"/>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340768"/>
            <a:ext cx="7776864" cy="48135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Résultat</a:t>
            </a:r>
            <a:endParaRPr lang="fr-FR" sz="4400" b="0" cap="none" dirty="0">
              <a:latin typeface="Calibri Light" pitchFamily="34" charset="0"/>
            </a:endParaRPr>
          </a:p>
        </p:txBody>
      </p:sp>
      <p:sp>
        <p:nvSpPr>
          <p:cNvPr id="4" name="ZoneTexte 3"/>
          <p:cNvSpPr txBox="1"/>
          <p:nvPr/>
        </p:nvSpPr>
        <p:spPr>
          <a:xfrm>
            <a:off x="4499992" y="403424"/>
            <a:ext cx="4320480" cy="946413"/>
          </a:xfrm>
          <a:prstGeom prst="rect">
            <a:avLst/>
          </a:prstGeom>
          <a:noFill/>
          <a:ln>
            <a:solidFill>
              <a:schemeClr val="tx1"/>
            </a:solidFill>
          </a:ln>
        </p:spPr>
        <p:txBody>
          <a:bodyPr wrap="square" rtlCol="0">
            <a:spAutoFit/>
          </a:bodyPr>
          <a:lstStyle/>
          <a:p>
            <a:r>
              <a:rPr lang="en-US" sz="1200" b="1" dirty="0" smtClean="0"/>
              <a:t>Total Recordable Case Frequency</a:t>
            </a:r>
          </a:p>
          <a:p>
            <a:r>
              <a:rPr lang="en-US" sz="1200" b="1" dirty="0" smtClean="0"/>
              <a:t>TRCF</a:t>
            </a:r>
            <a:r>
              <a:rPr lang="en-US" sz="1200" dirty="0" smtClean="0"/>
              <a:t> </a:t>
            </a:r>
            <a:r>
              <a:rPr lang="en-US" sz="1200" dirty="0"/>
              <a:t>= </a:t>
            </a:r>
            <a:r>
              <a:rPr lang="en-US" sz="1200" dirty="0" smtClean="0"/>
              <a:t>(</a:t>
            </a:r>
            <a:r>
              <a:rPr lang="en-US" sz="1200" b="1" dirty="0"/>
              <a:t>LTI </a:t>
            </a:r>
            <a:r>
              <a:rPr lang="en-US" sz="1200" dirty="0" smtClean="0"/>
              <a:t>+ </a:t>
            </a:r>
            <a:r>
              <a:rPr lang="en-US" sz="1200" b="1" dirty="0"/>
              <a:t>MTC </a:t>
            </a:r>
            <a:r>
              <a:rPr lang="en-US" sz="1200" dirty="0" smtClean="0"/>
              <a:t>+ </a:t>
            </a:r>
            <a:r>
              <a:rPr lang="en-US" sz="1200" b="1" dirty="0" smtClean="0"/>
              <a:t>RWC) </a:t>
            </a:r>
            <a:r>
              <a:rPr lang="en-US" sz="1200" dirty="0" smtClean="0"/>
              <a:t>X </a:t>
            </a:r>
            <a:r>
              <a:rPr lang="en-US" sz="1200" dirty="0"/>
              <a:t>1,000,000 / </a:t>
            </a:r>
            <a:r>
              <a:rPr lang="en-US" sz="1200" dirty="0" smtClean="0"/>
              <a:t>(Exposure Hours)</a:t>
            </a:r>
          </a:p>
          <a:p>
            <a:pPr marL="171450" indent="-171450">
              <a:buFont typeface="Arial" pitchFamily="34" charset="0"/>
              <a:buChar char="•"/>
            </a:pPr>
            <a:r>
              <a:rPr lang="en-US" sz="1050" dirty="0"/>
              <a:t>(</a:t>
            </a:r>
            <a:r>
              <a:rPr lang="en-US" sz="1050" b="1" dirty="0"/>
              <a:t>LTI</a:t>
            </a:r>
            <a:r>
              <a:rPr lang="en-US" sz="1050" dirty="0"/>
              <a:t>) </a:t>
            </a:r>
            <a:r>
              <a:rPr lang="en-US" sz="1050" b="1" dirty="0"/>
              <a:t>L</a:t>
            </a:r>
            <a:r>
              <a:rPr lang="en-US" sz="1050" dirty="0"/>
              <a:t>ost </a:t>
            </a:r>
            <a:r>
              <a:rPr lang="en-US" sz="1050" b="1" dirty="0"/>
              <a:t>T</a:t>
            </a:r>
            <a:r>
              <a:rPr lang="en-US" sz="1050" dirty="0"/>
              <a:t>ime </a:t>
            </a:r>
            <a:r>
              <a:rPr lang="en-US" sz="1050" b="1" dirty="0"/>
              <a:t>I</a:t>
            </a:r>
            <a:r>
              <a:rPr lang="en-US" sz="1050" dirty="0"/>
              <a:t>njuries </a:t>
            </a:r>
          </a:p>
          <a:p>
            <a:pPr marL="171450" indent="-171450">
              <a:buFont typeface="Arial" pitchFamily="34" charset="0"/>
              <a:buChar char="•"/>
            </a:pPr>
            <a:r>
              <a:rPr lang="en-US" sz="1050" dirty="0"/>
              <a:t>(</a:t>
            </a:r>
            <a:r>
              <a:rPr lang="en-US" sz="1050" b="1" dirty="0"/>
              <a:t>MTC</a:t>
            </a:r>
            <a:r>
              <a:rPr lang="en-US" sz="1050" dirty="0"/>
              <a:t>) </a:t>
            </a:r>
            <a:r>
              <a:rPr lang="en-US" sz="1050" b="1" dirty="0"/>
              <a:t>M</a:t>
            </a:r>
            <a:r>
              <a:rPr lang="en-US" sz="1050" dirty="0"/>
              <a:t>edical </a:t>
            </a:r>
            <a:r>
              <a:rPr lang="en-US" sz="1050" b="1" dirty="0"/>
              <a:t>T</a:t>
            </a:r>
            <a:r>
              <a:rPr lang="en-US" sz="1050" dirty="0"/>
              <a:t>reatment </a:t>
            </a:r>
            <a:r>
              <a:rPr lang="en-US" sz="1050" b="1" dirty="0"/>
              <a:t>C</a:t>
            </a:r>
            <a:r>
              <a:rPr lang="en-US" sz="1050" dirty="0"/>
              <a:t>ases </a:t>
            </a:r>
          </a:p>
          <a:p>
            <a:pPr marL="171450" indent="-171450">
              <a:buFont typeface="Arial" pitchFamily="34" charset="0"/>
              <a:buChar char="•"/>
            </a:pPr>
            <a:r>
              <a:rPr lang="en-US" sz="1050" dirty="0"/>
              <a:t>(</a:t>
            </a:r>
            <a:r>
              <a:rPr lang="en-US" sz="1050" b="1" dirty="0"/>
              <a:t>RWC</a:t>
            </a:r>
            <a:r>
              <a:rPr lang="en-US" sz="1050" dirty="0"/>
              <a:t>) </a:t>
            </a:r>
            <a:r>
              <a:rPr lang="en-US" sz="1050" b="1" dirty="0"/>
              <a:t>R</a:t>
            </a:r>
            <a:r>
              <a:rPr lang="en-US" sz="1050" dirty="0"/>
              <a:t>estricted </a:t>
            </a:r>
            <a:r>
              <a:rPr lang="en-US" sz="1050" b="1" dirty="0"/>
              <a:t>W</a:t>
            </a:r>
            <a:r>
              <a:rPr lang="en-US" sz="1050" dirty="0"/>
              <a:t>ork </a:t>
            </a:r>
            <a:r>
              <a:rPr lang="en-US" sz="1050" b="1" dirty="0" smtClean="0"/>
              <a:t>C</a:t>
            </a:r>
            <a:r>
              <a:rPr lang="en-US" sz="1050" dirty="0" smtClean="0"/>
              <a:t>ases</a:t>
            </a:r>
            <a:endParaRPr lang="en-US" sz="1050" dirty="0"/>
          </a:p>
        </p:txBody>
      </p:sp>
    </p:spTree>
    <p:extLst>
      <p:ext uri="{BB962C8B-B14F-4D97-AF65-F5344CB8AC3E}">
        <p14:creationId xmlns:p14="http://schemas.microsoft.com/office/powerpoint/2010/main" val="306989150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z="3200" dirty="0"/>
              <a:t>Use </a:t>
            </a:r>
            <a:r>
              <a:rPr lang="fr-FR" sz="3200" dirty="0" smtClean="0"/>
              <a:t>Case n°2</a:t>
            </a:r>
            <a:endParaRPr lang="fr-FR" sz="3200" dirty="0"/>
          </a:p>
        </p:txBody>
      </p:sp>
      <p:sp>
        <p:nvSpPr>
          <p:cNvPr id="3" name="Content Placeholder 2"/>
          <p:cNvSpPr>
            <a:spLocks noGrp="1"/>
          </p:cNvSpPr>
          <p:nvPr>
            <p:ph idx="1"/>
          </p:nvPr>
        </p:nvSpPr>
        <p:spPr>
          <a:xfrm>
            <a:off x="457200" y="1124744"/>
            <a:ext cx="8507288" cy="5047456"/>
          </a:xfrm>
        </p:spPr>
        <p:txBody>
          <a:bodyPr/>
          <a:lstStyle/>
          <a:p>
            <a:pPr>
              <a:buClr>
                <a:schemeClr val="tx2"/>
              </a:buClr>
              <a:buFont typeface="Wingdings" panose="05000000000000000000" pitchFamily="2" charset="2"/>
              <a:buChar char="§"/>
            </a:pPr>
            <a:r>
              <a:rPr lang="fr-FR" sz="2800" dirty="0" smtClean="0"/>
              <a:t> Comment gérer les changements dans notre DW ?</a:t>
            </a:r>
          </a:p>
          <a:p>
            <a:pPr>
              <a:buClr>
                <a:schemeClr val="tx2"/>
              </a:buClr>
              <a:buFont typeface="Wingdings" panose="05000000000000000000" pitchFamily="2" charset="2"/>
              <a:buChar char="§"/>
            </a:pPr>
            <a:endParaRPr lang="fr-FR" sz="2000" dirty="0" smtClean="0"/>
          </a:p>
          <a:p>
            <a:pPr lvl="1">
              <a:buClr>
                <a:schemeClr val="tx2"/>
              </a:buClr>
              <a:buFont typeface="Wingdings" panose="05000000000000000000" pitchFamily="2" charset="2"/>
              <a:buChar char="§"/>
            </a:pPr>
            <a:r>
              <a:rPr lang="fr-FR" dirty="0" smtClean="0"/>
              <a:t> Les différents types de SCD</a:t>
            </a:r>
          </a:p>
          <a:p>
            <a:pPr lvl="1">
              <a:buClr>
                <a:schemeClr val="tx2"/>
              </a:buClr>
              <a:buFont typeface="Wingdings" panose="05000000000000000000" pitchFamily="2" charset="2"/>
              <a:buChar char="§"/>
            </a:pPr>
            <a:endParaRPr lang="fr-FR" sz="1600" dirty="0" smtClean="0"/>
          </a:p>
          <a:p>
            <a:pPr lvl="1">
              <a:buClr>
                <a:schemeClr val="tx2"/>
              </a:buClr>
              <a:buFont typeface="Wingdings" panose="05000000000000000000" pitchFamily="2" charset="2"/>
              <a:buChar char="§"/>
            </a:pPr>
            <a:r>
              <a:rPr lang="fr-FR" dirty="0" smtClean="0"/>
              <a:t> Et les Mini Dimensions ?</a:t>
            </a:r>
          </a:p>
          <a:p>
            <a:pPr>
              <a:buClr>
                <a:schemeClr val="tx2"/>
              </a:buClr>
              <a:buFont typeface="Wingdings" panose="05000000000000000000" pitchFamily="2" charset="2"/>
              <a:buChar char="§"/>
            </a:pPr>
            <a:endParaRPr lang="fr-FR" dirty="0" smtClean="0"/>
          </a:p>
          <a:p>
            <a:pPr marL="685891" lvl="1" indent="-342900">
              <a:buClr>
                <a:schemeClr val="tx2"/>
              </a:buClr>
              <a:buFont typeface="Wingdings" panose="05000000000000000000" pitchFamily="2" charset="2"/>
              <a:buChar char="§"/>
            </a:pPr>
            <a:endParaRPr lang="fr-FR" dirty="0" smtClean="0"/>
          </a:p>
          <a:p>
            <a:pPr>
              <a:buClr>
                <a:schemeClr val="tx2"/>
              </a:buClr>
              <a:buFont typeface="Wingdings" panose="05000000000000000000" pitchFamily="2" charset="2"/>
              <a:buChar char="§"/>
            </a:pPr>
            <a:endParaRPr lang="fr-FR" dirty="0" smtClean="0"/>
          </a:p>
          <a:p>
            <a:pPr>
              <a:buClr>
                <a:schemeClr val="tx2"/>
              </a:buClr>
              <a:buFont typeface="Wingdings" panose="05000000000000000000" pitchFamily="2" charset="2"/>
              <a:buChar char="§"/>
            </a:pPr>
            <a:endParaRPr lang="fr-FR" dirty="0"/>
          </a:p>
        </p:txBody>
      </p:sp>
    </p:spTree>
    <p:extLst>
      <p:ext uri="{BB962C8B-B14F-4D97-AF65-F5344CB8AC3E}">
        <p14:creationId xmlns:p14="http://schemas.microsoft.com/office/powerpoint/2010/main" val="279193706"/>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SCD : </a:t>
            </a:r>
            <a:r>
              <a:rPr lang="fr-FR" dirty="0" err="1" smtClean="0"/>
              <a:t>Slowly</a:t>
            </a:r>
            <a:r>
              <a:rPr lang="fr-FR" dirty="0" smtClean="0"/>
              <a:t> </a:t>
            </a:r>
            <a:r>
              <a:rPr lang="fr-FR" dirty="0" err="1" smtClean="0"/>
              <a:t>Changing</a:t>
            </a:r>
            <a:r>
              <a:rPr lang="fr-FR" dirty="0" smtClean="0"/>
              <a:t> Dimensions ou </a:t>
            </a:r>
            <a:r>
              <a:rPr lang="fr-FR" dirty="0"/>
              <a:t>v</a:t>
            </a:r>
            <a:r>
              <a:rPr lang="fr-FR" dirty="0" smtClean="0"/>
              <a:t>ariation à dimension lente</a:t>
            </a:r>
            <a:endParaRPr lang="fr-FR" dirty="0"/>
          </a:p>
        </p:txBody>
      </p:sp>
      <p:sp>
        <p:nvSpPr>
          <p:cNvPr id="3" name="Espace réservé du contenu 2"/>
          <p:cNvSpPr>
            <a:spLocks noGrp="1"/>
          </p:cNvSpPr>
          <p:nvPr>
            <p:ph idx="1"/>
          </p:nvPr>
        </p:nvSpPr>
        <p:spPr>
          <a:xfrm>
            <a:off x="457200" y="1703784"/>
            <a:ext cx="8229600" cy="4677544"/>
          </a:xfrm>
        </p:spPr>
        <p:txBody>
          <a:bodyPr>
            <a:normAutofit/>
          </a:bodyPr>
          <a:lstStyle/>
          <a:p>
            <a:pPr marL="0" indent="0">
              <a:buClr>
                <a:schemeClr val="tx2"/>
              </a:buClr>
              <a:buNone/>
            </a:pPr>
            <a:r>
              <a:rPr lang="fr-FR" sz="2800" b="1" dirty="0" smtClean="0"/>
              <a:t>Le </a:t>
            </a:r>
            <a:r>
              <a:rPr lang="fr-FR" sz="2800" b="1" dirty="0" smtClean="0"/>
              <a:t>choix du type de SCD à mettre en place</a:t>
            </a:r>
            <a:endParaRPr lang="fr-FR" b="1" dirty="0" smtClean="0"/>
          </a:p>
          <a:p>
            <a:pPr>
              <a:buClr>
                <a:schemeClr val="tx2"/>
              </a:buClr>
              <a:buFont typeface="Wingdings" panose="05000000000000000000" pitchFamily="2" charset="2"/>
              <a:buChar char="§"/>
            </a:pPr>
            <a:r>
              <a:rPr lang="fr-FR" b="1" dirty="0" smtClean="0"/>
              <a:t> Type 1 </a:t>
            </a:r>
            <a:r>
              <a:rPr lang="fr-FR" dirty="0" smtClean="0"/>
              <a:t>: On écrase l’ancienne valeur</a:t>
            </a:r>
          </a:p>
          <a:p>
            <a:pPr lvl="2">
              <a:buClr>
                <a:schemeClr val="tx2"/>
              </a:buClr>
              <a:buFont typeface="Wingdings" panose="05000000000000000000" pitchFamily="2" charset="2"/>
              <a:buChar char="§"/>
            </a:pPr>
            <a:r>
              <a:rPr lang="fr-FR" sz="2200" dirty="0" smtClean="0"/>
              <a:t> Mise en place avec </a:t>
            </a:r>
            <a:r>
              <a:rPr lang="fr-FR" sz="2200" dirty="0" err="1" smtClean="0"/>
              <a:t>PowerPivot</a:t>
            </a:r>
            <a:r>
              <a:rPr lang="fr-FR" sz="2200" dirty="0" smtClean="0"/>
              <a:t>  </a:t>
            </a:r>
          </a:p>
          <a:p>
            <a:pPr lvl="2">
              <a:buClr>
                <a:schemeClr val="tx2"/>
              </a:buClr>
              <a:buFont typeface="Wingdings" panose="05000000000000000000" pitchFamily="2" charset="2"/>
              <a:buChar char="§"/>
            </a:pPr>
            <a:r>
              <a:rPr lang="fr-FR" sz="2200" dirty="0" smtClean="0"/>
              <a:t> Mise en place avec </a:t>
            </a:r>
            <a:r>
              <a:rPr lang="fr-FR" sz="2200" dirty="0" smtClean="0"/>
              <a:t>SSIS</a:t>
            </a:r>
          </a:p>
          <a:p>
            <a:pPr>
              <a:buClr>
                <a:schemeClr val="tx2"/>
              </a:buClr>
              <a:buFont typeface="Wingdings" panose="05000000000000000000" pitchFamily="2" charset="2"/>
              <a:buChar char="§"/>
            </a:pPr>
            <a:r>
              <a:rPr lang="fr-FR" b="1" dirty="0" smtClean="0"/>
              <a:t>Type 2 </a:t>
            </a:r>
            <a:r>
              <a:rPr lang="fr-FR" dirty="0"/>
              <a:t>: On </a:t>
            </a:r>
            <a:r>
              <a:rPr lang="fr-FR" dirty="0" smtClean="0"/>
              <a:t>Crée une nouvelle ligne avec une date de fin et une date de début.</a:t>
            </a:r>
          </a:p>
          <a:p>
            <a:pPr lvl="2">
              <a:buClr>
                <a:schemeClr val="tx2"/>
              </a:buClr>
              <a:buFont typeface="Wingdings" panose="05000000000000000000" pitchFamily="2" charset="2"/>
              <a:buChar char="§"/>
            </a:pPr>
            <a:r>
              <a:rPr lang="fr-FR" sz="2200" dirty="0" smtClean="0"/>
              <a:t>Mise en place avec </a:t>
            </a:r>
            <a:r>
              <a:rPr lang="fr-FR" sz="2200" dirty="0" err="1" smtClean="0"/>
              <a:t>PowerPivot</a:t>
            </a:r>
            <a:r>
              <a:rPr lang="fr-FR" sz="2200" dirty="0" smtClean="0"/>
              <a:t> et DAX Power ! </a:t>
            </a:r>
            <a:r>
              <a:rPr lang="fr-FR" dirty="0" smtClean="0"/>
              <a:t>=</a:t>
            </a:r>
            <a:r>
              <a:rPr lang="fr-FR" dirty="0"/>
              <a:t>MINX(</a:t>
            </a:r>
            <a:r>
              <a:rPr lang="fr-FR" b="1" dirty="0" err="1"/>
              <a:t>Filter</a:t>
            </a:r>
            <a:r>
              <a:rPr lang="fr-FR" dirty="0"/>
              <a:t>(Clients; Clients[Code Client]=Ventes[</a:t>
            </a:r>
            <a:r>
              <a:rPr lang="fr-FR" dirty="0" err="1"/>
              <a:t>CodeClient</a:t>
            </a:r>
            <a:r>
              <a:rPr lang="fr-FR" dirty="0"/>
              <a:t>] &amp;&amp; (RELATED(Dates[Date]) &gt;= Clients[Date </a:t>
            </a:r>
            <a:r>
              <a:rPr lang="fr-FR" dirty="0" err="1"/>
              <a:t>Debut</a:t>
            </a:r>
            <a:r>
              <a:rPr lang="fr-FR" dirty="0"/>
              <a:t>] &amp;&amp;(RELATED(Dates[Date]) &lt;= Clients[Date Fin] || ISBLANK(Clients[Date Fin]))));Clients[</a:t>
            </a:r>
            <a:r>
              <a:rPr lang="fr-FR" dirty="0" err="1"/>
              <a:t>ClientId</a:t>
            </a:r>
            <a:r>
              <a:rPr lang="fr-FR" dirty="0" smtClean="0"/>
              <a:t>])</a:t>
            </a:r>
          </a:p>
        </p:txBody>
      </p:sp>
    </p:spTree>
    <p:extLst>
      <p:ext uri="{BB962C8B-B14F-4D97-AF65-F5344CB8AC3E}">
        <p14:creationId xmlns:p14="http://schemas.microsoft.com/office/powerpoint/2010/main" val="13493903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a:t>SCD : </a:t>
            </a:r>
            <a:r>
              <a:rPr lang="fr-FR" dirty="0" smtClean="0"/>
              <a:t>Et en cas de forte volumétrie ?</a:t>
            </a:r>
            <a:endParaRPr lang="fr-FR" dirty="0"/>
          </a:p>
        </p:txBody>
      </p:sp>
      <p:sp>
        <p:nvSpPr>
          <p:cNvPr id="5" name="Content Placeholder 4"/>
          <p:cNvSpPr>
            <a:spLocks noGrp="1"/>
          </p:cNvSpPr>
          <p:nvPr>
            <p:ph idx="1"/>
          </p:nvPr>
        </p:nvSpPr>
        <p:spPr>
          <a:xfrm>
            <a:off x="457200" y="1268760"/>
            <a:ext cx="8229600" cy="4903440"/>
          </a:xfrm>
        </p:spPr>
        <p:txBody>
          <a:bodyPr>
            <a:normAutofit/>
          </a:bodyPr>
          <a:lstStyle/>
          <a:p>
            <a:pPr>
              <a:buClr>
                <a:schemeClr val="tx2"/>
              </a:buClr>
              <a:buFont typeface="Wingdings" panose="05000000000000000000" pitchFamily="2" charset="2"/>
              <a:buChar char="§"/>
            </a:pPr>
            <a:r>
              <a:rPr lang="fr-FR" sz="2800" dirty="0" smtClean="0"/>
              <a:t> Utiliser </a:t>
            </a:r>
            <a:r>
              <a:rPr lang="fr-FR" sz="2800" dirty="0"/>
              <a:t>les mini </a:t>
            </a:r>
            <a:r>
              <a:rPr lang="fr-FR" sz="2800" dirty="0" smtClean="0"/>
              <a:t>dimensions</a:t>
            </a:r>
          </a:p>
          <a:p>
            <a:pPr lvl="2">
              <a:buClr>
                <a:schemeClr val="tx2"/>
              </a:buClr>
              <a:buFont typeface="Wingdings" panose="05000000000000000000" pitchFamily="2" charset="2"/>
              <a:buChar char="§"/>
            </a:pPr>
            <a:r>
              <a:rPr lang="fr-FR" sz="2400" dirty="0" smtClean="0"/>
              <a:t> Si </a:t>
            </a:r>
            <a:r>
              <a:rPr lang="fr-FR" sz="2400" dirty="0"/>
              <a:t>la variation des données est trop rapide, ou si les volumétries sont trop importantes, il peut être nécessaire de créer une dimension </a:t>
            </a:r>
            <a:r>
              <a:rPr lang="fr-FR" sz="2400" dirty="0" smtClean="0"/>
              <a:t>dédiée </a:t>
            </a:r>
            <a:r>
              <a:rPr lang="fr-FR" sz="2400" dirty="0"/>
              <a:t>et d’intégrer cette nouvelle dimension à notre table de fait</a:t>
            </a:r>
            <a:r>
              <a:rPr lang="fr-FR" sz="2400" dirty="0" smtClean="0"/>
              <a:t>.</a:t>
            </a:r>
          </a:p>
        </p:txBody>
      </p:sp>
      <p:sp>
        <p:nvSpPr>
          <p:cNvPr id="7" name="Flèche à angle droit 20"/>
          <p:cNvSpPr/>
          <p:nvPr/>
        </p:nvSpPr>
        <p:spPr>
          <a:xfrm flipV="1">
            <a:off x="1314363" y="3605466"/>
            <a:ext cx="1152128" cy="119758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fr-FR"/>
          </a:p>
        </p:txBody>
      </p:sp>
      <p:sp>
        <p:nvSpPr>
          <p:cNvPr id="8" name="ZoneTexte 22"/>
          <p:cNvSpPr txBox="1"/>
          <p:nvPr/>
        </p:nvSpPr>
        <p:spPr>
          <a:xfrm>
            <a:off x="1259632" y="3316304"/>
            <a:ext cx="714380" cy="369332"/>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dirty="0" smtClean="0"/>
              <a:t>ETL</a:t>
            </a:r>
            <a:endParaRPr lang="fr-FR" dirty="0"/>
          </a:p>
        </p:txBody>
      </p:sp>
      <p:sp>
        <p:nvSpPr>
          <p:cNvPr id="9" name="ZoneTexte 27"/>
          <p:cNvSpPr txBox="1"/>
          <p:nvPr/>
        </p:nvSpPr>
        <p:spPr>
          <a:xfrm>
            <a:off x="2699792" y="4050368"/>
            <a:ext cx="4214842"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dirty="0" err="1" smtClean="0"/>
              <a:t>Lookup</a:t>
            </a:r>
            <a:r>
              <a:rPr lang="fr-FR" sz="1400" dirty="0" smtClean="0"/>
              <a:t> sur le Rayon</a:t>
            </a:r>
            <a:endParaRPr lang="fr-FR" sz="1400" dirty="0"/>
          </a:p>
        </p:txBody>
      </p:sp>
      <p:graphicFrame>
        <p:nvGraphicFramePr>
          <p:cNvPr id="10" name="Tableau 9"/>
          <p:cNvGraphicFramePr>
            <a:graphicFrameLocks noGrp="1"/>
          </p:cNvGraphicFramePr>
          <p:nvPr>
            <p:extLst/>
          </p:nvPr>
        </p:nvGraphicFramePr>
        <p:xfrm>
          <a:off x="2771800" y="3539855"/>
          <a:ext cx="3925807" cy="380052"/>
        </p:xfrm>
        <a:graphic>
          <a:graphicData uri="http://schemas.openxmlformats.org/drawingml/2006/table">
            <a:tbl>
              <a:tblPr/>
              <a:tblGrid>
                <a:gridCol w="744817"/>
                <a:gridCol w="993089"/>
                <a:gridCol w="1145156"/>
                <a:gridCol w="1042745"/>
              </a:tblGrid>
              <a:tr h="142912">
                <a:tc>
                  <a:txBody>
                    <a:bodyPr/>
                    <a:lstStyle/>
                    <a:p>
                      <a:pPr algn="l" fontAlgn="b"/>
                      <a:r>
                        <a:rPr lang="fr-FR" sz="1200" b="0" i="0" u="none" strike="noStrike" dirty="0">
                          <a:solidFill>
                            <a:srgbClr val="000000"/>
                          </a:solidFill>
                          <a:latin typeface="Calibri"/>
                        </a:rPr>
                        <a:t>Clé Produit</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1200" b="0" i="0" u="none" strike="noStrike" dirty="0">
                          <a:solidFill>
                            <a:srgbClr val="000000"/>
                          </a:solidFill>
                          <a:latin typeface="Calibri"/>
                        </a:rPr>
                        <a:t>Code Produit</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fr-FR" sz="1200" b="0" i="0" u="none" strike="noStrike" dirty="0">
                          <a:solidFill>
                            <a:srgbClr val="000000"/>
                          </a:solidFill>
                          <a:latin typeface="Calibri"/>
                        </a:rPr>
                        <a:t>Nom</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fr-FR" sz="1200" b="0" i="0" u="none" strike="noStrike" dirty="0" smtClean="0">
                          <a:solidFill>
                            <a:srgbClr val="000000"/>
                          </a:solidFill>
                          <a:latin typeface="Calibri"/>
                        </a:rPr>
                        <a:t>Rayon</a:t>
                      </a:r>
                      <a:endParaRPr lang="fr-FR" sz="1200" b="0" i="0" u="none" strike="noStrike" dirty="0">
                        <a:solidFill>
                          <a:srgbClr val="000000"/>
                        </a:solidFill>
                        <a:latin typeface="Calibri"/>
                      </a:endParaRP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142912">
                <a:tc>
                  <a:txBody>
                    <a:bodyPr/>
                    <a:lstStyle/>
                    <a:p>
                      <a:pPr algn="ctr" fontAlgn="b"/>
                      <a:r>
                        <a:rPr lang="fr-FR" sz="1200" b="0" i="0" u="none" strike="noStrike" dirty="0">
                          <a:solidFill>
                            <a:srgbClr val="000000"/>
                          </a:solidFill>
                          <a:latin typeface="Calibri"/>
                        </a:rPr>
                        <a:t>29</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1200" b="0" i="0" u="none" strike="noStrike" dirty="0">
                          <a:solidFill>
                            <a:srgbClr val="000000"/>
                          </a:solidFill>
                          <a:latin typeface="Calibri"/>
                        </a:rPr>
                        <a:t>AA-56</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a:solidFill>
                            <a:srgbClr val="000000"/>
                          </a:solidFill>
                          <a:latin typeface="Calibri"/>
                        </a:rPr>
                        <a:t>Lapin Malin</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a:solidFill>
                            <a:srgbClr val="000000"/>
                          </a:solidFill>
                          <a:latin typeface="Calibri"/>
                        </a:rPr>
                        <a:t>Jouet</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3" name="Tableau 17"/>
          <p:cNvGraphicFramePr>
            <a:graphicFrameLocks noGrp="1"/>
          </p:cNvGraphicFramePr>
          <p:nvPr/>
        </p:nvGraphicFramePr>
        <p:xfrm>
          <a:off x="1031652" y="5286518"/>
          <a:ext cx="2616199" cy="1297305"/>
        </p:xfrm>
        <a:graphic>
          <a:graphicData uri="http://schemas.openxmlformats.org/drawingml/2006/table">
            <a:tbl>
              <a:tblPr/>
              <a:tblGrid>
                <a:gridCol w="847501"/>
                <a:gridCol w="589566"/>
                <a:gridCol w="589566"/>
                <a:gridCol w="589566"/>
              </a:tblGrid>
              <a:tr h="190500">
                <a:tc gridSpan="2">
                  <a:txBody>
                    <a:bodyPr/>
                    <a:lstStyle/>
                    <a:p>
                      <a:pPr algn="l" fontAlgn="b"/>
                      <a:r>
                        <a:rPr lang="fr-FR" sz="1100" b="1" i="0" u="none" strike="noStrike" dirty="0">
                          <a:solidFill>
                            <a:srgbClr val="000000"/>
                          </a:solidFill>
                          <a:latin typeface="Calibri"/>
                        </a:rPr>
                        <a:t>Instantané de stock</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hMerge="1">
                  <a:txBody>
                    <a:bodyPr/>
                    <a:lstStyle/>
                    <a:p>
                      <a:endParaRPr lang="fr-FR"/>
                    </a:p>
                  </a:txBody>
                  <a:tcPr/>
                </a:tc>
                <a:tc>
                  <a:txBody>
                    <a:bodyPr/>
                    <a:lstStyle/>
                    <a:p>
                      <a:pPr algn="l" fontAlgn="b"/>
                      <a:endParaRPr lang="fr-FR" sz="1100" b="1" i="0" u="none" strike="noStrike" dirty="0">
                        <a:solidFill>
                          <a:srgbClr val="000000"/>
                        </a:solidFill>
                        <a:latin typeface="Calibri"/>
                      </a:endParaRPr>
                    </a:p>
                  </a:txBody>
                  <a:tcPr marL="9525" marR="9525" marT="9525" marB="0" anchor="b">
                    <a:lnL>
                      <a:noFill/>
                    </a:lnL>
                    <a:lnR w="6350" cap="flat" cmpd="sng" algn="ctr">
                      <a:no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c>
                  <a:txBody>
                    <a:bodyPr/>
                    <a:lstStyle/>
                    <a:p>
                      <a:pPr algn="l" fontAlgn="b"/>
                      <a:r>
                        <a:rPr lang="fr-FR" sz="1100" b="1" i="0" u="none" strike="noStrike" dirty="0">
                          <a:solidFill>
                            <a:srgbClr val="000000"/>
                          </a:solidFill>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8DB4E3"/>
                    </a:solidFill>
                  </a:tcPr>
                </a:tc>
              </a:tr>
              <a:tr h="190500">
                <a:tc>
                  <a:txBody>
                    <a:bodyPr/>
                    <a:lstStyle/>
                    <a:p>
                      <a:pPr algn="l" fontAlgn="b"/>
                      <a:r>
                        <a:rPr lang="fr-FR" sz="1100" b="0" i="0" u="none" strike="noStrike" dirty="0">
                          <a:solidFill>
                            <a:srgbClr val="000000"/>
                          </a:solidFill>
                          <a:latin typeface="Calibri"/>
                        </a:rPr>
                        <a:t>Clé Date du Stock</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fr-FR" sz="1100" b="0" i="0" u="none" strike="noStrike" dirty="0">
                          <a:solidFill>
                            <a:srgbClr val="000000"/>
                          </a:solidFill>
                          <a:latin typeface="Calibri"/>
                        </a:rPr>
                        <a:t>Clé Produit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fr-FR" sz="1100" b="0" i="0" u="none" strike="noStrike" dirty="0" smtClean="0">
                          <a:solidFill>
                            <a:srgbClr val="000000"/>
                          </a:solidFill>
                          <a:latin typeface="Calibri"/>
                        </a:rPr>
                        <a:t>Clé Rayon</a:t>
                      </a:r>
                      <a:endParaRPr lang="fr-FR"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c>
                  <a:txBody>
                    <a:bodyPr/>
                    <a:lstStyle/>
                    <a:p>
                      <a:pPr algn="l" fontAlgn="b"/>
                      <a:r>
                        <a:rPr lang="fr-FR" sz="1100" b="0" i="0" u="none" strike="noStrike" dirty="0">
                          <a:solidFill>
                            <a:srgbClr val="000000"/>
                          </a:solidFill>
                          <a:latin typeface="Calibri"/>
                        </a:rPr>
                        <a:t>Quantité</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5D9F1"/>
                    </a:solidFill>
                  </a:tcPr>
                </a:tc>
              </a:tr>
              <a:tr h="190500">
                <a:tc>
                  <a:txBody>
                    <a:bodyPr/>
                    <a:lstStyle/>
                    <a:p>
                      <a:pPr algn="ctr" fontAlgn="b"/>
                      <a:r>
                        <a:rPr lang="fr-FR" sz="1100" b="0" i="0" u="none" strike="noStrike" dirty="0">
                          <a:solidFill>
                            <a:srgbClr val="000000"/>
                          </a:solidFill>
                          <a:latin typeface="Calibri"/>
                        </a:rPr>
                        <a:t>28/02/2011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latin typeface="Calibri"/>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smtClean="0">
                          <a:solidFill>
                            <a:srgbClr val="000000"/>
                          </a:solidFill>
                          <a:latin typeface="Calibri"/>
                        </a:rPr>
                        <a:t>1</a:t>
                      </a:r>
                      <a:endParaRPr lang="fr-FR"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000000"/>
                          </a:solidFill>
                          <a:latin typeface="Calibri"/>
                        </a:rPr>
                        <a:t>8</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fr-FR" sz="1100" b="0" i="0" u="none" strike="noStrike" dirty="0">
                          <a:solidFill>
                            <a:srgbClr val="000000"/>
                          </a:solidFill>
                          <a:latin typeface="Calibri"/>
                        </a:rPr>
                        <a:t>31/03/2011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latin typeface="Calibri"/>
                        </a:rPr>
                        <a:t>29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smtClean="0">
                          <a:solidFill>
                            <a:srgbClr val="000000"/>
                          </a:solidFill>
                          <a:latin typeface="Calibri"/>
                        </a:rPr>
                        <a:t>2</a:t>
                      </a:r>
                      <a:endParaRPr lang="fr-FR"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000000"/>
                          </a:solidFill>
                          <a:latin typeface="Calibri"/>
                        </a:rPr>
                        <a:t>7</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fr-FR" sz="1100" b="0" i="0" u="none" strike="noStrike" dirty="0">
                          <a:solidFill>
                            <a:srgbClr val="000000"/>
                          </a:solidFill>
                          <a:latin typeface="Calibri"/>
                        </a:rPr>
                        <a:t>30/04/2011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latin typeface="Calibri"/>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smtClean="0">
                          <a:solidFill>
                            <a:srgbClr val="000000"/>
                          </a:solidFill>
                          <a:latin typeface="Calibri"/>
                        </a:rPr>
                        <a:t>1</a:t>
                      </a:r>
                      <a:endParaRPr lang="fr-FR"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000000"/>
                          </a:solidFill>
                          <a:latin typeface="Calibri"/>
                        </a:rPr>
                        <a:t>6</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90500">
                <a:tc>
                  <a:txBody>
                    <a:bodyPr/>
                    <a:lstStyle/>
                    <a:p>
                      <a:pPr algn="ctr" fontAlgn="b"/>
                      <a:r>
                        <a:rPr lang="fr-FR" sz="1100" b="0" i="0" u="none" strike="noStrike" dirty="0">
                          <a:solidFill>
                            <a:srgbClr val="000000"/>
                          </a:solidFill>
                          <a:latin typeface="Calibri"/>
                        </a:rPr>
                        <a:t>31/05/2011</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fr-FR" sz="1100" b="0" i="0" u="none" strike="noStrike" dirty="0">
                          <a:solidFill>
                            <a:srgbClr val="000000"/>
                          </a:solidFill>
                          <a:latin typeface="Calibri"/>
                        </a:rPr>
                        <a:t>35</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smtClean="0">
                          <a:solidFill>
                            <a:srgbClr val="000000"/>
                          </a:solidFill>
                          <a:latin typeface="Calibri"/>
                        </a:rPr>
                        <a:t>1</a:t>
                      </a:r>
                      <a:endParaRPr lang="fr-FR" sz="1100" b="0" i="0" u="none" strike="noStrike" dirty="0">
                        <a:solidFill>
                          <a:srgbClr val="000000"/>
                        </a:solidFill>
                        <a:latin typeface="Calibri"/>
                      </a:endParaRP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fr-FR" sz="1100" b="0" i="0" u="none" strike="noStrike" dirty="0">
                          <a:solidFill>
                            <a:srgbClr val="000000"/>
                          </a:solidFill>
                          <a:latin typeface="Calibri"/>
                        </a:rPr>
                        <a:t>9</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14" name="Tableau 9"/>
          <p:cNvGraphicFramePr>
            <a:graphicFrameLocks noGrp="1"/>
          </p:cNvGraphicFramePr>
          <p:nvPr>
            <p:extLst/>
          </p:nvPr>
        </p:nvGraphicFramePr>
        <p:xfrm>
          <a:off x="3323654" y="4695094"/>
          <a:ext cx="1737906" cy="380052"/>
        </p:xfrm>
        <a:graphic>
          <a:graphicData uri="http://schemas.openxmlformats.org/drawingml/2006/table">
            <a:tbl>
              <a:tblPr/>
              <a:tblGrid>
                <a:gridCol w="744817"/>
                <a:gridCol w="993089"/>
              </a:tblGrid>
              <a:tr h="174066">
                <a:tc>
                  <a:txBody>
                    <a:bodyPr/>
                    <a:lstStyle/>
                    <a:p>
                      <a:pPr algn="l" fontAlgn="b"/>
                      <a:r>
                        <a:rPr lang="fr-FR" sz="1200" b="0" i="0" u="none" strike="noStrike" dirty="0">
                          <a:solidFill>
                            <a:srgbClr val="000000"/>
                          </a:solidFill>
                          <a:latin typeface="Calibri"/>
                        </a:rPr>
                        <a:t>Clé </a:t>
                      </a:r>
                      <a:r>
                        <a:rPr lang="fr-FR" sz="1200" b="0" i="0" u="none" strike="noStrike" dirty="0" smtClean="0">
                          <a:solidFill>
                            <a:srgbClr val="000000"/>
                          </a:solidFill>
                          <a:latin typeface="Calibri"/>
                        </a:rPr>
                        <a:t>Rayon</a:t>
                      </a:r>
                      <a:endParaRPr lang="fr-FR" sz="1200" b="0" i="0" u="none" strike="noStrike" dirty="0">
                        <a:solidFill>
                          <a:srgbClr val="000000"/>
                        </a:solidFill>
                        <a:latin typeface="Calibri"/>
                      </a:endParaRP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1200" b="0" i="0" u="none" strike="noStrike" dirty="0" smtClean="0">
                          <a:solidFill>
                            <a:srgbClr val="000000"/>
                          </a:solidFill>
                          <a:latin typeface="Calibri"/>
                        </a:rPr>
                        <a:t>Libellé</a:t>
                      </a:r>
                      <a:endParaRPr lang="fr-FR" sz="1200" b="0" i="0" u="none" strike="noStrike" dirty="0">
                        <a:solidFill>
                          <a:srgbClr val="000000"/>
                        </a:solidFill>
                        <a:latin typeface="Calibri"/>
                      </a:endParaRP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142912">
                <a:tc>
                  <a:txBody>
                    <a:bodyPr/>
                    <a:lstStyle/>
                    <a:p>
                      <a:pPr algn="ctr" fontAlgn="b"/>
                      <a:r>
                        <a:rPr lang="fr-FR" sz="1200" b="0" i="0" u="none" strike="noStrike" dirty="0" smtClean="0">
                          <a:solidFill>
                            <a:srgbClr val="000000"/>
                          </a:solidFill>
                          <a:latin typeface="Calibri"/>
                        </a:rPr>
                        <a:t>2</a:t>
                      </a:r>
                      <a:endParaRPr lang="fr-FR" sz="1200" b="0" i="0" u="none" strike="noStrike" dirty="0">
                        <a:solidFill>
                          <a:srgbClr val="000000"/>
                        </a:solidFill>
                        <a:latin typeface="Calibri"/>
                      </a:endParaRP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1200" b="0" i="0" u="none" strike="noStrike" dirty="0" smtClean="0">
                          <a:solidFill>
                            <a:srgbClr val="000000"/>
                          </a:solidFill>
                          <a:latin typeface="Calibri"/>
                        </a:rPr>
                        <a:t>Jouet</a:t>
                      </a:r>
                      <a:endParaRPr lang="fr-FR" sz="1200" b="0" i="0" u="none" strike="noStrike" dirty="0">
                        <a:solidFill>
                          <a:srgbClr val="000000"/>
                        </a:solidFill>
                        <a:latin typeface="Calibri"/>
                      </a:endParaRP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5" name="ZoneTexte 22"/>
          <p:cNvSpPr txBox="1"/>
          <p:nvPr/>
        </p:nvSpPr>
        <p:spPr>
          <a:xfrm>
            <a:off x="3256035" y="4358145"/>
            <a:ext cx="1296144"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dirty="0" err="1" smtClean="0"/>
              <a:t>DimRayon</a:t>
            </a:r>
            <a:endParaRPr lang="fr-FR" sz="1400" dirty="0"/>
          </a:p>
        </p:txBody>
      </p:sp>
      <p:graphicFrame>
        <p:nvGraphicFramePr>
          <p:cNvPr id="3" name="Table 2"/>
          <p:cNvGraphicFramePr>
            <a:graphicFrameLocks noGrp="1"/>
          </p:cNvGraphicFramePr>
          <p:nvPr/>
        </p:nvGraphicFramePr>
        <p:xfrm>
          <a:off x="5364088" y="4695094"/>
          <a:ext cx="2883062" cy="380052"/>
        </p:xfrm>
        <a:graphic>
          <a:graphicData uri="http://schemas.openxmlformats.org/drawingml/2006/table">
            <a:tbl>
              <a:tblPr/>
              <a:tblGrid>
                <a:gridCol w="744817"/>
                <a:gridCol w="993089"/>
                <a:gridCol w="1145156"/>
              </a:tblGrid>
              <a:tr h="142912">
                <a:tc>
                  <a:txBody>
                    <a:bodyPr/>
                    <a:lstStyle/>
                    <a:p>
                      <a:pPr algn="l" fontAlgn="b"/>
                      <a:r>
                        <a:rPr lang="fr-FR" sz="1200" b="0" i="0" u="none" strike="noStrike" dirty="0">
                          <a:solidFill>
                            <a:srgbClr val="000000"/>
                          </a:solidFill>
                          <a:latin typeface="Calibri"/>
                        </a:rPr>
                        <a:t>Clé Produit</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1200" b="0" i="0" u="none" strike="noStrike" dirty="0">
                          <a:solidFill>
                            <a:srgbClr val="000000"/>
                          </a:solidFill>
                          <a:latin typeface="Calibri"/>
                        </a:rPr>
                        <a:t>Code Produit</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fr-FR" sz="1200" b="0" i="0" u="none" strike="noStrike" dirty="0">
                          <a:solidFill>
                            <a:srgbClr val="000000"/>
                          </a:solidFill>
                          <a:latin typeface="Calibri"/>
                        </a:rPr>
                        <a:t>Nom</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142912">
                <a:tc>
                  <a:txBody>
                    <a:bodyPr/>
                    <a:lstStyle/>
                    <a:p>
                      <a:pPr algn="ctr" fontAlgn="b"/>
                      <a:r>
                        <a:rPr lang="fr-FR" sz="1200" b="0" i="0" u="none" strike="noStrike" dirty="0">
                          <a:solidFill>
                            <a:srgbClr val="000000"/>
                          </a:solidFill>
                          <a:latin typeface="Calibri"/>
                        </a:rPr>
                        <a:t>29</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1200" b="0" i="0" u="none" strike="noStrike" dirty="0">
                          <a:solidFill>
                            <a:srgbClr val="000000"/>
                          </a:solidFill>
                          <a:latin typeface="Calibri"/>
                        </a:rPr>
                        <a:t>AA-56</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a:solidFill>
                            <a:srgbClr val="000000"/>
                          </a:solidFill>
                          <a:latin typeface="Calibri"/>
                        </a:rPr>
                        <a:t>Lapin Malin</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16" name="ZoneTexte 22"/>
          <p:cNvSpPr txBox="1"/>
          <p:nvPr/>
        </p:nvSpPr>
        <p:spPr>
          <a:xfrm>
            <a:off x="5323345" y="4358145"/>
            <a:ext cx="1296144"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fr-FR" sz="1400" dirty="0" err="1" smtClean="0"/>
              <a:t>DimProduit</a:t>
            </a:r>
            <a:endParaRPr lang="fr-FR" sz="1400" dirty="0"/>
          </a:p>
        </p:txBody>
      </p:sp>
    </p:spTree>
    <p:extLst>
      <p:ext uri="{BB962C8B-B14F-4D97-AF65-F5344CB8AC3E}">
        <p14:creationId xmlns:p14="http://schemas.microsoft.com/office/powerpoint/2010/main" val="3995007053"/>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Espace réservé du contenu 2"/>
          <p:cNvSpPr txBox="1">
            <a:spLocks/>
          </p:cNvSpPr>
          <p:nvPr/>
        </p:nvSpPr>
        <p:spPr>
          <a:xfrm>
            <a:off x="457200" y="1703784"/>
            <a:ext cx="8229600" cy="4461520"/>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20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buClr>
                <a:schemeClr val="tx2"/>
              </a:buClr>
              <a:buFont typeface="Wingdings" panose="05000000000000000000" pitchFamily="2" charset="2"/>
              <a:buChar char="§"/>
            </a:pPr>
            <a:r>
              <a:rPr lang="fr-FR" b="1" dirty="0" smtClean="0"/>
              <a:t> Type 3 </a:t>
            </a:r>
            <a:r>
              <a:rPr lang="fr-FR" dirty="0" smtClean="0"/>
              <a:t>: Nouvelle colonne</a:t>
            </a:r>
          </a:p>
          <a:p>
            <a:pPr lvl="1">
              <a:buClr>
                <a:schemeClr val="tx2"/>
              </a:buClr>
              <a:buFont typeface="Wingdings" panose="05000000000000000000" pitchFamily="2" charset="2"/>
              <a:buChar char="§"/>
            </a:pPr>
            <a:endParaRPr lang="fr-FR" dirty="0"/>
          </a:p>
          <a:p>
            <a:pPr lvl="1">
              <a:buClr>
                <a:schemeClr val="tx2"/>
              </a:buClr>
              <a:buFont typeface="Wingdings" panose="05000000000000000000" pitchFamily="2" charset="2"/>
              <a:buChar char="§"/>
            </a:pPr>
            <a:endParaRPr lang="fr-FR" dirty="0" smtClean="0"/>
          </a:p>
          <a:p>
            <a:pPr lvl="1">
              <a:buClr>
                <a:schemeClr val="tx2"/>
              </a:buClr>
              <a:buFont typeface="Wingdings" panose="05000000000000000000" pitchFamily="2" charset="2"/>
              <a:buChar char="§"/>
            </a:pPr>
            <a:endParaRPr lang="fr-FR" dirty="0"/>
          </a:p>
          <a:p>
            <a:pPr lvl="1">
              <a:buClr>
                <a:schemeClr val="tx2"/>
              </a:buClr>
              <a:buFont typeface="Wingdings" panose="05000000000000000000" pitchFamily="2" charset="2"/>
              <a:buChar char="§"/>
            </a:pPr>
            <a:endParaRPr lang="fr-FR" dirty="0" smtClean="0"/>
          </a:p>
          <a:p>
            <a:pPr lvl="1">
              <a:buClr>
                <a:schemeClr val="tx2"/>
              </a:buClr>
              <a:buFont typeface="Wingdings" panose="05000000000000000000" pitchFamily="2" charset="2"/>
              <a:buChar char="§"/>
            </a:pPr>
            <a:r>
              <a:rPr lang="fr-FR" dirty="0"/>
              <a:t> </a:t>
            </a:r>
            <a:r>
              <a:rPr lang="fr-FR" dirty="0" smtClean="0"/>
              <a:t>Et les hybrides</a:t>
            </a:r>
          </a:p>
        </p:txBody>
      </p:sp>
      <p:sp>
        <p:nvSpPr>
          <p:cNvPr id="2" name="Titre 1"/>
          <p:cNvSpPr>
            <a:spLocks noGrp="1"/>
          </p:cNvSpPr>
          <p:nvPr>
            <p:ph type="title"/>
          </p:nvPr>
        </p:nvSpPr>
        <p:spPr/>
        <p:txBody>
          <a:bodyPr>
            <a:normAutofit fontScale="90000"/>
          </a:bodyPr>
          <a:lstStyle/>
          <a:p>
            <a:r>
              <a:rPr lang="fr-FR" dirty="0"/>
              <a:t>SCD : </a:t>
            </a:r>
            <a:r>
              <a:rPr lang="fr-FR" dirty="0" err="1"/>
              <a:t>Slowly</a:t>
            </a:r>
            <a:r>
              <a:rPr lang="fr-FR" dirty="0"/>
              <a:t> </a:t>
            </a:r>
            <a:r>
              <a:rPr lang="fr-FR" dirty="0" err="1"/>
              <a:t>Changing</a:t>
            </a:r>
            <a:r>
              <a:rPr lang="fr-FR" dirty="0"/>
              <a:t> Dimensions ou variation à dimension lente</a:t>
            </a:r>
          </a:p>
        </p:txBody>
      </p:sp>
      <p:graphicFrame>
        <p:nvGraphicFramePr>
          <p:cNvPr id="10" name="Tableau 9"/>
          <p:cNvGraphicFramePr>
            <a:graphicFrameLocks noGrp="1"/>
          </p:cNvGraphicFramePr>
          <p:nvPr>
            <p:extLst>
              <p:ext uri="{D42A27DB-BD31-4B8C-83A1-F6EECF244321}">
                <p14:modId xmlns:p14="http://schemas.microsoft.com/office/powerpoint/2010/main" val="2812912709"/>
              </p:ext>
            </p:extLst>
          </p:nvPr>
        </p:nvGraphicFramePr>
        <p:xfrm>
          <a:off x="1835696" y="2420888"/>
          <a:ext cx="4968552" cy="380052"/>
        </p:xfrm>
        <a:graphic>
          <a:graphicData uri="http://schemas.openxmlformats.org/drawingml/2006/table">
            <a:tbl>
              <a:tblPr/>
              <a:tblGrid>
                <a:gridCol w="744817"/>
                <a:gridCol w="993089"/>
                <a:gridCol w="1145156"/>
                <a:gridCol w="1042745"/>
                <a:gridCol w="1042745"/>
              </a:tblGrid>
              <a:tr h="142912">
                <a:tc>
                  <a:txBody>
                    <a:bodyPr/>
                    <a:lstStyle/>
                    <a:p>
                      <a:pPr algn="l" fontAlgn="b"/>
                      <a:r>
                        <a:rPr lang="fr-FR" sz="1200" b="0" i="0" u="none" strike="noStrike" dirty="0">
                          <a:solidFill>
                            <a:srgbClr val="000000"/>
                          </a:solidFill>
                          <a:latin typeface="Calibri"/>
                        </a:rPr>
                        <a:t>Clé Produit</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1200" b="0" i="0" u="none" strike="noStrike">
                          <a:solidFill>
                            <a:srgbClr val="000000"/>
                          </a:solidFill>
                          <a:latin typeface="Calibri"/>
                        </a:rPr>
                        <a:t>Code Produit</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fr-FR" sz="1200" b="0" i="0" u="none" strike="noStrike">
                          <a:solidFill>
                            <a:srgbClr val="000000"/>
                          </a:solidFill>
                          <a:latin typeface="Calibri"/>
                        </a:rPr>
                        <a:t>Nom</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fr-FR" sz="1200" b="0" i="0" u="none" strike="noStrike">
                          <a:solidFill>
                            <a:srgbClr val="000000"/>
                          </a:solidFill>
                          <a:latin typeface="Calibri"/>
                        </a:rPr>
                        <a:t>Rayon Actuel</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fr-FR" sz="1200" b="0" i="0" u="none" strike="noStrike">
                          <a:solidFill>
                            <a:srgbClr val="000000"/>
                          </a:solidFill>
                          <a:latin typeface="Calibri"/>
                        </a:rPr>
                        <a:t>Ancien Rayon</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142912">
                <a:tc>
                  <a:txBody>
                    <a:bodyPr/>
                    <a:lstStyle/>
                    <a:p>
                      <a:pPr algn="ctr" fontAlgn="b"/>
                      <a:r>
                        <a:rPr lang="fr-FR" sz="1200" b="0" i="0" u="none" strike="noStrike" dirty="0">
                          <a:solidFill>
                            <a:srgbClr val="000000"/>
                          </a:solidFill>
                          <a:latin typeface="Calibri"/>
                        </a:rPr>
                        <a:t>29</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1200" b="0" i="0" u="none" strike="noStrike">
                          <a:solidFill>
                            <a:srgbClr val="000000"/>
                          </a:solidFill>
                          <a:latin typeface="Calibri"/>
                        </a:rPr>
                        <a:t>AA-56</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a:solidFill>
                            <a:srgbClr val="000000"/>
                          </a:solidFill>
                          <a:latin typeface="Calibri"/>
                        </a:rPr>
                        <a:t>Lapin Malin</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a:solidFill>
                            <a:srgbClr val="000000"/>
                          </a:solidFill>
                          <a:latin typeface="Calibri"/>
                        </a:rPr>
                        <a:t>Jouet</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a:solidFill>
                            <a:srgbClr val="808080"/>
                          </a:solidFill>
                          <a:latin typeface="Calibri"/>
                        </a:rPr>
                        <a:t>(NULL)</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graphicFrame>
        <p:nvGraphicFramePr>
          <p:cNvPr id="11" name="Tableau 10"/>
          <p:cNvGraphicFramePr>
            <a:graphicFrameLocks noGrp="1"/>
          </p:cNvGraphicFramePr>
          <p:nvPr>
            <p:extLst>
              <p:ext uri="{D42A27DB-BD31-4B8C-83A1-F6EECF244321}">
                <p14:modId xmlns:p14="http://schemas.microsoft.com/office/powerpoint/2010/main" val="2537464384"/>
              </p:ext>
            </p:extLst>
          </p:nvPr>
        </p:nvGraphicFramePr>
        <p:xfrm>
          <a:off x="1835696" y="3264972"/>
          <a:ext cx="4968551" cy="380052"/>
        </p:xfrm>
        <a:graphic>
          <a:graphicData uri="http://schemas.openxmlformats.org/drawingml/2006/table">
            <a:tbl>
              <a:tblPr/>
              <a:tblGrid>
                <a:gridCol w="744817"/>
                <a:gridCol w="993089"/>
                <a:gridCol w="1145157"/>
                <a:gridCol w="1042744"/>
                <a:gridCol w="1042744"/>
              </a:tblGrid>
              <a:tr h="142912">
                <a:tc>
                  <a:txBody>
                    <a:bodyPr/>
                    <a:lstStyle/>
                    <a:p>
                      <a:pPr algn="l" fontAlgn="b"/>
                      <a:r>
                        <a:rPr lang="fr-FR" sz="1200" b="0" i="0" u="none" strike="noStrike" dirty="0">
                          <a:solidFill>
                            <a:srgbClr val="000000"/>
                          </a:solidFill>
                          <a:latin typeface="Calibri"/>
                        </a:rPr>
                        <a:t>Clé Produit</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1200" b="0" i="0" u="none" strike="noStrike">
                          <a:solidFill>
                            <a:srgbClr val="000000"/>
                          </a:solidFill>
                          <a:latin typeface="Calibri"/>
                        </a:rPr>
                        <a:t>Code Produit</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fr-FR" sz="1200" b="0" i="0" u="none" strike="noStrike" dirty="0">
                          <a:solidFill>
                            <a:srgbClr val="000000"/>
                          </a:solidFill>
                          <a:latin typeface="Calibri"/>
                        </a:rPr>
                        <a:t>Nom</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fr-FR" sz="1200" b="0" i="0" u="none" strike="noStrike">
                          <a:solidFill>
                            <a:srgbClr val="000000"/>
                          </a:solidFill>
                          <a:latin typeface="Calibri"/>
                        </a:rPr>
                        <a:t>Rayon Actuel</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fr-FR" sz="1200" b="0" i="0" u="none" strike="noStrike" dirty="0">
                          <a:solidFill>
                            <a:srgbClr val="000000"/>
                          </a:solidFill>
                          <a:latin typeface="Calibri"/>
                        </a:rPr>
                        <a:t>Ancien Rayon</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r>
              <a:tr h="142912">
                <a:tc>
                  <a:txBody>
                    <a:bodyPr/>
                    <a:lstStyle/>
                    <a:p>
                      <a:pPr algn="ctr" fontAlgn="b"/>
                      <a:r>
                        <a:rPr lang="fr-FR" sz="1200" b="0" i="0" u="none" strike="noStrike" dirty="0">
                          <a:solidFill>
                            <a:srgbClr val="000000"/>
                          </a:solidFill>
                          <a:latin typeface="Calibri"/>
                        </a:rPr>
                        <a:t>29</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1200" b="0" i="0" u="none" strike="noStrike" dirty="0">
                          <a:solidFill>
                            <a:srgbClr val="000000"/>
                          </a:solidFill>
                          <a:latin typeface="Calibri"/>
                        </a:rPr>
                        <a:t>AA-56</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Lapin Malin</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a:solidFill>
                            <a:srgbClr val="000000"/>
                          </a:solidFill>
                          <a:latin typeface="Calibri"/>
                        </a:rPr>
                        <a:t>Boucherie</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fr-FR" sz="1200" b="0" i="0" u="none" strike="noStrike" dirty="0">
                          <a:solidFill>
                            <a:srgbClr val="000000"/>
                          </a:solidFill>
                          <a:latin typeface="Calibri"/>
                        </a:rPr>
                        <a:t>Jouet</a:t>
                      </a:r>
                    </a:p>
                  </a:txBody>
                  <a:tcPr marL="7146" marR="7146" marT="7146"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r>
            </a:tbl>
          </a:graphicData>
        </a:graphic>
      </p:graphicFrame>
      <p:sp>
        <p:nvSpPr>
          <p:cNvPr id="9" name="Flèche vers le bas 8"/>
          <p:cNvSpPr/>
          <p:nvPr/>
        </p:nvSpPr>
        <p:spPr>
          <a:xfrm>
            <a:off x="5576583" y="2852936"/>
            <a:ext cx="363569" cy="358850"/>
          </a:xfrm>
          <a:prstGeom prst="downArrow">
            <a:avLst/>
          </a:prstGeom>
        </p:spPr>
        <p:style>
          <a:lnRef idx="0">
            <a:schemeClr val="accent2"/>
          </a:lnRef>
          <a:fillRef idx="3">
            <a:schemeClr val="accent2"/>
          </a:fillRef>
          <a:effectRef idx="3">
            <a:schemeClr val="accent2"/>
          </a:effectRef>
          <a:fontRef idx="minor">
            <a:schemeClr val="lt1"/>
          </a:fontRef>
        </p:style>
        <p:txBody>
          <a:bodyPr rtlCol="0" anchor="ctr"/>
          <a:lstStyle/>
          <a:p>
            <a:pPr algn="ctr"/>
            <a:endParaRPr lang="fr-FR" sz="1350"/>
          </a:p>
        </p:txBody>
      </p:sp>
      <p:sp>
        <p:nvSpPr>
          <p:cNvPr id="12" name="Pentagone 11"/>
          <p:cNvSpPr/>
          <p:nvPr/>
        </p:nvSpPr>
        <p:spPr>
          <a:xfrm>
            <a:off x="3471589" y="2884835"/>
            <a:ext cx="2093414" cy="288032"/>
          </a:xfrm>
          <a:prstGeom prst="homePlat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fr-FR" sz="1100" dirty="0"/>
              <a:t>UPDATE </a:t>
            </a:r>
            <a:r>
              <a:rPr lang="fr-FR" sz="1100" dirty="0" err="1"/>
              <a:t>DimProduit</a:t>
            </a:r>
            <a:r>
              <a:rPr lang="fr-FR" sz="1100" dirty="0"/>
              <a:t> SET…</a:t>
            </a:r>
          </a:p>
        </p:txBody>
      </p:sp>
      <p:graphicFrame>
        <p:nvGraphicFramePr>
          <p:cNvPr id="21" name="Tableau 20"/>
          <p:cNvGraphicFramePr>
            <a:graphicFrameLocks noGrp="1"/>
          </p:cNvGraphicFramePr>
          <p:nvPr>
            <p:extLst>
              <p:ext uri="{D42A27DB-BD31-4B8C-83A1-F6EECF244321}">
                <p14:modId xmlns:p14="http://schemas.microsoft.com/office/powerpoint/2010/main" val="3141195954"/>
              </p:ext>
            </p:extLst>
          </p:nvPr>
        </p:nvGraphicFramePr>
        <p:xfrm>
          <a:off x="1835696" y="4606969"/>
          <a:ext cx="5832648" cy="749634"/>
        </p:xfrm>
        <a:graphic>
          <a:graphicData uri="http://schemas.openxmlformats.org/drawingml/2006/table">
            <a:tbl>
              <a:tblPr/>
              <a:tblGrid>
                <a:gridCol w="615853"/>
                <a:gridCol w="821137"/>
                <a:gridCol w="946874"/>
                <a:gridCol w="862196"/>
                <a:gridCol w="862196"/>
                <a:gridCol w="862196"/>
                <a:gridCol w="862196"/>
              </a:tblGrid>
              <a:tr h="178642">
                <a:tc>
                  <a:txBody>
                    <a:bodyPr/>
                    <a:lstStyle/>
                    <a:p>
                      <a:pPr algn="l" fontAlgn="b"/>
                      <a:r>
                        <a:rPr lang="fr-FR" sz="1200" b="0" i="0" u="none" strike="noStrike" dirty="0">
                          <a:solidFill>
                            <a:srgbClr val="000000"/>
                          </a:solidFill>
                          <a:latin typeface="Calibri"/>
                        </a:rPr>
                        <a:t>Clé Produit</a:t>
                      </a:r>
                    </a:p>
                  </a:txBody>
                  <a:tcPr marL="6038" marR="6038" marT="60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1200" b="0" i="0" u="none" strike="noStrike" dirty="0">
                          <a:solidFill>
                            <a:srgbClr val="000000"/>
                          </a:solidFill>
                          <a:latin typeface="Calibri"/>
                        </a:rPr>
                        <a:t>Code Produit</a:t>
                      </a:r>
                    </a:p>
                  </a:txBody>
                  <a:tcPr marL="6038" marR="6038" marT="60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fr-FR" sz="1200" b="0" i="0" u="none" strike="noStrike">
                          <a:solidFill>
                            <a:srgbClr val="000000"/>
                          </a:solidFill>
                          <a:latin typeface="Calibri"/>
                        </a:rPr>
                        <a:t>Nom</a:t>
                      </a:r>
                    </a:p>
                  </a:txBody>
                  <a:tcPr marL="6038" marR="6038" marT="60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fr-FR" sz="1200" b="0" i="0" u="none" strike="noStrike" dirty="0">
                          <a:solidFill>
                            <a:srgbClr val="000000"/>
                          </a:solidFill>
                          <a:latin typeface="Calibri"/>
                        </a:rPr>
                        <a:t>Rayon</a:t>
                      </a:r>
                    </a:p>
                  </a:txBody>
                  <a:tcPr marL="6038" marR="6038" marT="60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fr-FR" sz="1200" b="0" i="0" u="none" strike="noStrike" dirty="0">
                          <a:solidFill>
                            <a:srgbClr val="000000"/>
                          </a:solidFill>
                          <a:latin typeface="Calibri"/>
                        </a:rPr>
                        <a:t>Ancien Rayon</a:t>
                      </a:r>
                    </a:p>
                  </a:txBody>
                  <a:tcPr marL="6038" marR="6038" marT="60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C0DA"/>
                    </a:solidFill>
                  </a:tcPr>
                </a:tc>
                <a:tc>
                  <a:txBody>
                    <a:bodyPr/>
                    <a:lstStyle/>
                    <a:p>
                      <a:pPr algn="l" fontAlgn="b"/>
                      <a:r>
                        <a:rPr lang="fr-FR" sz="1200" b="0" i="0" u="none" strike="noStrike">
                          <a:solidFill>
                            <a:srgbClr val="000000"/>
                          </a:solidFill>
                          <a:latin typeface="Calibri"/>
                        </a:rPr>
                        <a:t>Date Début</a:t>
                      </a:r>
                    </a:p>
                  </a:txBody>
                  <a:tcPr marL="6038" marR="6038" marT="60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1200" b="0" i="0" u="none" strike="noStrike" dirty="0">
                          <a:solidFill>
                            <a:srgbClr val="000000"/>
                          </a:solidFill>
                          <a:latin typeface="Calibri"/>
                        </a:rPr>
                        <a:t>Date Fin</a:t>
                      </a:r>
                    </a:p>
                  </a:txBody>
                  <a:tcPr marL="6038" marR="6038" marT="60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78642">
                <a:tc>
                  <a:txBody>
                    <a:bodyPr/>
                    <a:lstStyle/>
                    <a:p>
                      <a:pPr algn="ctr" fontAlgn="b"/>
                      <a:r>
                        <a:rPr lang="fr-FR" sz="1200" b="0" i="0" u="none" strike="noStrike" dirty="0">
                          <a:solidFill>
                            <a:srgbClr val="000000"/>
                          </a:solidFill>
                          <a:latin typeface="Calibri"/>
                        </a:rPr>
                        <a:t>29</a:t>
                      </a:r>
                    </a:p>
                  </a:txBody>
                  <a:tcPr marL="6038" marR="6038" marT="60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1200" b="0" i="0" u="none" strike="noStrike" dirty="0">
                          <a:solidFill>
                            <a:srgbClr val="000000"/>
                          </a:solidFill>
                          <a:latin typeface="Calibri"/>
                        </a:rPr>
                        <a:t>AA-56</a:t>
                      </a:r>
                    </a:p>
                  </a:txBody>
                  <a:tcPr marL="6038" marR="6038" marT="60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Lapin Malin</a:t>
                      </a:r>
                    </a:p>
                  </a:txBody>
                  <a:tcPr marL="6038" marR="6038" marT="60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Jouet</a:t>
                      </a:r>
                    </a:p>
                  </a:txBody>
                  <a:tcPr marL="6038" marR="6038" marT="60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808080"/>
                          </a:solidFill>
                          <a:latin typeface="Calibri"/>
                        </a:rPr>
                        <a:t>(NULL)</a:t>
                      </a:r>
                    </a:p>
                  </a:txBody>
                  <a:tcPr marL="6038" marR="6038" marT="60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fr-FR" sz="1200" b="0" i="0" u="none" strike="noStrike">
                          <a:solidFill>
                            <a:srgbClr val="000000"/>
                          </a:solidFill>
                          <a:latin typeface="Calibri"/>
                        </a:rPr>
                        <a:t>01/01/2010</a:t>
                      </a:r>
                    </a:p>
                  </a:txBody>
                  <a:tcPr marL="6038" marR="6038" marT="60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ctr" fontAlgn="b"/>
                      <a:r>
                        <a:rPr lang="fr-FR" sz="1200" b="0" i="0" u="none" strike="noStrike">
                          <a:solidFill>
                            <a:srgbClr val="000000"/>
                          </a:solidFill>
                          <a:latin typeface="Calibri"/>
                        </a:rPr>
                        <a:t>31/03/2011</a:t>
                      </a:r>
                    </a:p>
                  </a:txBody>
                  <a:tcPr marL="6038" marR="6038" marT="60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r h="178642">
                <a:tc>
                  <a:txBody>
                    <a:bodyPr/>
                    <a:lstStyle/>
                    <a:p>
                      <a:pPr algn="ctr" fontAlgn="b"/>
                      <a:r>
                        <a:rPr lang="fr-FR" sz="1200" b="0" i="0" u="none" strike="noStrike">
                          <a:solidFill>
                            <a:srgbClr val="000000"/>
                          </a:solidFill>
                          <a:latin typeface="Calibri"/>
                        </a:rPr>
                        <a:t>35</a:t>
                      </a:r>
                    </a:p>
                  </a:txBody>
                  <a:tcPr marL="6038" marR="6038" marT="60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1200" b="0" i="0" u="none" strike="noStrike">
                          <a:solidFill>
                            <a:srgbClr val="000000"/>
                          </a:solidFill>
                          <a:latin typeface="Calibri"/>
                        </a:rPr>
                        <a:t>AA-56</a:t>
                      </a:r>
                    </a:p>
                  </a:txBody>
                  <a:tcPr marL="6038" marR="6038" marT="60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a:solidFill>
                            <a:srgbClr val="000000"/>
                          </a:solidFill>
                          <a:latin typeface="Calibri"/>
                        </a:rPr>
                        <a:t>Lapin Malin</a:t>
                      </a:r>
                    </a:p>
                  </a:txBody>
                  <a:tcPr marL="6038" marR="6038" marT="60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fr-FR" sz="1200" b="0" i="0" u="none" strike="noStrike" dirty="0">
                          <a:solidFill>
                            <a:srgbClr val="000000"/>
                          </a:solidFill>
                          <a:latin typeface="Calibri"/>
                        </a:rPr>
                        <a:t>Boucherie</a:t>
                      </a:r>
                    </a:p>
                  </a:txBody>
                  <a:tcPr marL="6038" marR="6038" marT="60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l" fontAlgn="b"/>
                      <a:r>
                        <a:rPr lang="fr-FR" sz="1200" b="0" i="0" u="none" strike="noStrike" dirty="0">
                          <a:solidFill>
                            <a:srgbClr val="000000"/>
                          </a:solidFill>
                          <a:latin typeface="Calibri"/>
                        </a:rPr>
                        <a:t>Jouet</a:t>
                      </a:r>
                    </a:p>
                  </a:txBody>
                  <a:tcPr marL="6038" marR="6038" marT="60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E6B9B8"/>
                    </a:solidFill>
                  </a:tcPr>
                </a:tc>
                <a:tc>
                  <a:txBody>
                    <a:bodyPr/>
                    <a:lstStyle/>
                    <a:p>
                      <a:pPr algn="ctr" fontAlgn="b"/>
                      <a:r>
                        <a:rPr lang="fr-FR" sz="1200" b="0" i="0" u="none" strike="noStrike">
                          <a:solidFill>
                            <a:srgbClr val="000000"/>
                          </a:solidFill>
                          <a:latin typeface="Calibri"/>
                        </a:rPr>
                        <a:t>01/04/2011</a:t>
                      </a:r>
                    </a:p>
                  </a:txBody>
                  <a:tcPr marL="6038" marR="6038" marT="60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c>
                  <a:txBody>
                    <a:bodyPr/>
                    <a:lstStyle/>
                    <a:p>
                      <a:pPr algn="l" fontAlgn="b"/>
                      <a:r>
                        <a:rPr lang="fr-FR" sz="1200" b="0" i="0" u="none" strike="noStrike" dirty="0">
                          <a:solidFill>
                            <a:srgbClr val="808080"/>
                          </a:solidFill>
                          <a:latin typeface="Calibri"/>
                        </a:rPr>
                        <a:t>(NULL)</a:t>
                      </a:r>
                    </a:p>
                  </a:txBody>
                  <a:tcPr marL="6038" marR="6038" marT="603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8D8D8"/>
                    </a:solidFill>
                  </a:tcPr>
                </a:tc>
              </a:tr>
            </a:tbl>
          </a:graphicData>
        </a:graphic>
      </p:graphicFrame>
      <p:sp>
        <p:nvSpPr>
          <p:cNvPr id="22" name="Rectangle 21"/>
          <p:cNvSpPr/>
          <p:nvPr/>
        </p:nvSpPr>
        <p:spPr>
          <a:xfrm>
            <a:off x="5076056" y="4621266"/>
            <a:ext cx="886256" cy="751950"/>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sz="1350"/>
          </a:p>
        </p:txBody>
      </p:sp>
      <p:sp>
        <p:nvSpPr>
          <p:cNvPr id="23" name="Rectangle 22"/>
          <p:cNvSpPr/>
          <p:nvPr/>
        </p:nvSpPr>
        <p:spPr>
          <a:xfrm>
            <a:off x="5962312" y="4621267"/>
            <a:ext cx="1706032" cy="751949"/>
          </a:xfrm>
          <a:prstGeom prst="rect">
            <a:avLst/>
          </a:prstGeom>
          <a:noFill/>
        </p:spPr>
        <p:style>
          <a:lnRef idx="2">
            <a:schemeClr val="accent2"/>
          </a:lnRef>
          <a:fillRef idx="1">
            <a:schemeClr val="lt1"/>
          </a:fillRef>
          <a:effectRef idx="0">
            <a:schemeClr val="accent2"/>
          </a:effectRef>
          <a:fontRef idx="minor">
            <a:schemeClr val="dk1"/>
          </a:fontRef>
        </p:style>
        <p:txBody>
          <a:bodyPr rtlCol="0" anchor="ctr"/>
          <a:lstStyle/>
          <a:p>
            <a:pPr algn="ctr"/>
            <a:endParaRPr lang="fr-FR" sz="1350"/>
          </a:p>
        </p:txBody>
      </p:sp>
    </p:spTree>
    <p:extLst>
      <p:ext uri="{BB962C8B-B14F-4D97-AF65-F5344CB8AC3E}">
        <p14:creationId xmlns:p14="http://schemas.microsoft.com/office/powerpoint/2010/main" val="6881214"/>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Conclusion</a:t>
            </a:r>
            <a:endParaRPr lang="fr-FR" sz="4400" b="0" cap="none" dirty="0">
              <a:latin typeface="Calibri Light" pitchFamily="34" charset="0"/>
            </a:endParaRPr>
          </a:p>
        </p:txBody>
      </p:sp>
      <p:sp>
        <p:nvSpPr>
          <p:cNvPr id="3" name="Espace réservé du contenu 2"/>
          <p:cNvSpPr>
            <a:spLocks noGrp="1"/>
          </p:cNvSpPr>
          <p:nvPr>
            <p:ph idx="1"/>
          </p:nvPr>
        </p:nvSpPr>
        <p:spPr>
          <a:xfrm>
            <a:off x="457200" y="1268760"/>
            <a:ext cx="8229600" cy="5256584"/>
          </a:xfrm>
        </p:spPr>
        <p:txBody>
          <a:bodyPr>
            <a:normAutofit/>
          </a:bodyPr>
          <a:lstStyle/>
          <a:p>
            <a:pPr marL="0" indent="0">
              <a:buNone/>
            </a:pPr>
            <a:r>
              <a:rPr lang="fr-FR" dirty="0" smtClean="0">
                <a:latin typeface="Calibri" pitchFamily="34" charset="0"/>
              </a:rPr>
              <a:t>Etat actuel</a:t>
            </a:r>
          </a:p>
          <a:p>
            <a:pPr lvl="1"/>
            <a:r>
              <a:rPr lang="fr-FR" dirty="0" smtClean="0">
                <a:latin typeface="Calibri" pitchFamily="34" charset="0"/>
              </a:rPr>
              <a:t>Théorie stable</a:t>
            </a:r>
          </a:p>
          <a:p>
            <a:pPr lvl="1"/>
            <a:endParaRPr lang="fr-FR" dirty="0" smtClean="0">
              <a:latin typeface="Calibri" pitchFamily="34" charset="0"/>
            </a:endParaRPr>
          </a:p>
          <a:p>
            <a:pPr lvl="1"/>
            <a:r>
              <a:rPr lang="fr-FR" dirty="0" smtClean="0">
                <a:latin typeface="Calibri" pitchFamily="34" charset="0"/>
              </a:rPr>
              <a:t>Indépendante de la techno</a:t>
            </a:r>
          </a:p>
          <a:p>
            <a:pPr lvl="2"/>
            <a:r>
              <a:rPr lang="fr-FR" dirty="0" smtClean="0">
                <a:latin typeface="Calibri" pitchFamily="34" charset="0"/>
              </a:rPr>
              <a:t>Microsoft </a:t>
            </a:r>
            <a:r>
              <a:rPr lang="fr-FR" dirty="0" err="1" smtClean="0">
                <a:latin typeface="Calibri" pitchFamily="34" charset="0"/>
              </a:rPr>
              <a:t>PowerPivot</a:t>
            </a:r>
            <a:r>
              <a:rPr lang="fr-FR" dirty="0" smtClean="0">
                <a:latin typeface="Calibri" pitchFamily="34" charset="0"/>
              </a:rPr>
              <a:t> : schéma en étoile</a:t>
            </a:r>
          </a:p>
          <a:p>
            <a:pPr lvl="2"/>
            <a:r>
              <a:rPr lang="fr-FR" dirty="0" smtClean="0">
                <a:latin typeface="Calibri" pitchFamily="34" charset="0"/>
              </a:rPr>
              <a:t>Microsoft SSAS </a:t>
            </a:r>
            <a:r>
              <a:rPr lang="fr-FR" dirty="0" err="1" smtClean="0">
                <a:latin typeface="Calibri" pitchFamily="34" charset="0"/>
              </a:rPr>
              <a:t>Tabular</a:t>
            </a:r>
            <a:r>
              <a:rPr lang="fr-FR" dirty="0" smtClean="0">
                <a:latin typeface="Calibri" pitchFamily="34" charset="0"/>
              </a:rPr>
              <a:t> : schéma en étoile</a:t>
            </a:r>
          </a:p>
          <a:p>
            <a:pPr lvl="2"/>
            <a:r>
              <a:rPr lang="fr-FR" dirty="0" smtClean="0">
                <a:latin typeface="Calibri" pitchFamily="34" charset="0"/>
              </a:rPr>
              <a:t>Et également chez les autres éditeurs!</a:t>
            </a:r>
          </a:p>
          <a:p>
            <a:pPr lvl="2"/>
            <a:endParaRPr lang="fr-FR" dirty="0" smtClean="0">
              <a:latin typeface="Calibri" pitchFamily="34" charset="0"/>
            </a:endParaRPr>
          </a:p>
          <a:p>
            <a:pPr lvl="1"/>
            <a:r>
              <a:rPr lang="fr-FR" dirty="0" smtClean="0">
                <a:latin typeface="Calibri" pitchFamily="34" charset="0"/>
              </a:rPr>
              <a:t>Utilisée comme catalyseur pour les nouveaux besoins</a:t>
            </a:r>
          </a:p>
        </p:txBody>
      </p:sp>
      <p:pic>
        <p:nvPicPr>
          <p:cNvPr id="1026" name="Picture 2" descr="Big Data &gt; Data &gt; Information &gt; Connaissance &gt; Sagess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351787"/>
            <a:ext cx="3815405" cy="2429142"/>
          </a:xfrm>
          <a:prstGeom prst="rect">
            <a:avLst/>
          </a:prstGeom>
          <a:noFill/>
          <a:extLst>
            <a:ext uri="{909E8E84-426E-40DD-AFC4-6F175D3DCCD1}">
              <a14:hiddenFill xmlns:a14="http://schemas.microsoft.com/office/drawing/2010/main">
                <a:solidFill>
                  <a:srgbClr val="FFFFFF"/>
                </a:solidFill>
              </a14:hiddenFill>
            </a:ext>
          </a:extLst>
        </p:spPr>
      </p:pic>
      <p:sp>
        <p:nvSpPr>
          <p:cNvPr id="6" name="Flèche vers le haut 5"/>
          <p:cNvSpPr/>
          <p:nvPr/>
        </p:nvSpPr>
        <p:spPr>
          <a:xfrm>
            <a:off x="6492056" y="1556792"/>
            <a:ext cx="432048" cy="504056"/>
          </a:xfrm>
          <a:prstGeom prst="upArrow">
            <a:avLst/>
          </a:prstGeom>
          <a:ln>
            <a:solidFill>
              <a:schemeClr val="tx1"/>
            </a:solid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4289358825"/>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Conclusion</a:t>
            </a:r>
            <a:endParaRPr lang="fr-FR" sz="4400" b="0" cap="none" dirty="0">
              <a:latin typeface="Calibri Light" pitchFamily="34" charset="0"/>
            </a:endParaRPr>
          </a:p>
        </p:txBody>
      </p:sp>
      <p:sp>
        <p:nvSpPr>
          <p:cNvPr id="3" name="Espace réservé du contenu 2"/>
          <p:cNvSpPr>
            <a:spLocks noGrp="1"/>
          </p:cNvSpPr>
          <p:nvPr>
            <p:ph idx="1"/>
          </p:nvPr>
        </p:nvSpPr>
        <p:spPr>
          <a:xfrm>
            <a:off x="457200" y="1268760"/>
            <a:ext cx="8229600" cy="5256584"/>
          </a:xfrm>
        </p:spPr>
        <p:txBody>
          <a:bodyPr>
            <a:normAutofit/>
          </a:bodyPr>
          <a:lstStyle/>
          <a:p>
            <a:pPr marL="0" indent="0">
              <a:buNone/>
            </a:pPr>
            <a:r>
              <a:rPr lang="fr-FR" dirty="0" smtClean="0">
                <a:latin typeface="Calibri" pitchFamily="34" charset="0"/>
              </a:rPr>
              <a:t>Prochains challenges</a:t>
            </a:r>
          </a:p>
          <a:p>
            <a:pPr lvl="1"/>
            <a:r>
              <a:rPr lang="fr-FR" dirty="0" smtClean="0">
                <a:latin typeface="Calibri" pitchFamily="34" charset="0"/>
              </a:rPr>
              <a:t>Transmettre ce savoir aux utilisateurs, pour la BI </a:t>
            </a:r>
            <a:r>
              <a:rPr lang="fr-FR" b="1" dirty="0" smtClean="0">
                <a:latin typeface="Calibri" pitchFamily="34" charset="0"/>
              </a:rPr>
              <a:t>Self-Service</a:t>
            </a:r>
          </a:p>
          <a:p>
            <a:pPr lvl="1"/>
            <a:endParaRPr lang="fr-FR" b="1" dirty="0" smtClean="0">
              <a:latin typeface="Calibri" pitchFamily="34" charset="0"/>
            </a:endParaRPr>
          </a:p>
          <a:p>
            <a:pPr lvl="1"/>
            <a:endParaRPr lang="fr-FR" b="1" dirty="0">
              <a:latin typeface="Calibri" pitchFamily="34" charset="0"/>
            </a:endParaRPr>
          </a:p>
          <a:p>
            <a:pPr lvl="1"/>
            <a:endParaRPr lang="fr-FR" b="1" dirty="0" smtClean="0">
              <a:latin typeface="Calibri" pitchFamily="34" charset="0"/>
            </a:endParaRPr>
          </a:p>
          <a:p>
            <a:pPr lvl="1"/>
            <a:endParaRPr lang="fr-FR" b="1" dirty="0">
              <a:latin typeface="Calibri" pitchFamily="34" charset="0"/>
            </a:endParaRPr>
          </a:p>
          <a:p>
            <a:pPr lvl="1"/>
            <a:endParaRPr lang="fr-FR" b="1" dirty="0" smtClean="0">
              <a:latin typeface="Calibri" pitchFamily="34" charset="0"/>
            </a:endParaRPr>
          </a:p>
          <a:p>
            <a:pPr lvl="1"/>
            <a:r>
              <a:rPr lang="fr-FR" dirty="0" smtClean="0">
                <a:latin typeface="Calibri" pitchFamily="34" charset="0"/>
              </a:rPr>
              <a:t>Passer aux briques du dessus: </a:t>
            </a:r>
            <a:r>
              <a:rPr lang="fr-FR" b="1" dirty="0" smtClean="0">
                <a:latin typeface="Calibri" pitchFamily="34" charset="0"/>
              </a:rPr>
              <a:t>Information &gt; Connaissance</a:t>
            </a:r>
          </a:p>
          <a:p>
            <a:pPr lvl="2"/>
            <a:r>
              <a:rPr lang="fr-FR" dirty="0" smtClean="0">
                <a:latin typeface="Calibri" pitchFamily="34" charset="0"/>
              </a:rPr>
              <a:t>Modélisations statistiques et analyses prédictives</a:t>
            </a:r>
          </a:p>
          <a:p>
            <a:pPr lvl="2"/>
            <a:r>
              <a:rPr lang="fr-FR" dirty="0" smtClean="0">
                <a:latin typeface="Calibri" pitchFamily="34" charset="0"/>
              </a:rPr>
              <a:t>Visualisation de données</a:t>
            </a:r>
          </a:p>
        </p:txBody>
      </p:sp>
      <p:pic>
        <p:nvPicPr>
          <p:cNvPr id="5" name="Picture 2" descr="http://www.mariner-usa.com/sf-images/mariner/powerpivot-logo.png?sfvrs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67744" y="2631411"/>
            <a:ext cx="1368152" cy="1407809"/>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http://social.technet.microsoft.com/wiki/cfs-filesystemfile.ashx/__key/communityserver-components-imagefileviewer/communityserver-wikis-components-files-00-00-00-00-05/6242.rs_5F00_CresTutPPvtAllUp.jpg_2D00_550x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433226"/>
            <a:ext cx="2407072" cy="18162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Big Data &gt; Data &gt; Information &gt; Connaissance &gt; Sagess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72336" y="5373216"/>
            <a:ext cx="1974753" cy="12572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706579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woorkz.com/wp-content/uploads/2012/03/ninja_crouch.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884368" y="4684581"/>
            <a:ext cx="1259632" cy="21734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072458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endParaRPr lang="fr-FR" sz="4400" b="0" cap="none" dirty="0">
              <a:latin typeface="Calibri Light" pitchFamily="34" charset="0"/>
            </a:endParaRPr>
          </a:p>
        </p:txBody>
      </p:sp>
      <p:sp>
        <p:nvSpPr>
          <p:cNvPr id="3" name="Espace réservé du contenu 2"/>
          <p:cNvSpPr>
            <a:spLocks noGrp="1"/>
          </p:cNvSpPr>
          <p:nvPr>
            <p:ph idx="1"/>
          </p:nvPr>
        </p:nvSpPr>
        <p:spPr>
          <a:xfrm>
            <a:off x="457200" y="1268760"/>
            <a:ext cx="8229600" cy="4903440"/>
          </a:xfrm>
        </p:spPr>
        <p:txBody>
          <a:bodyPr/>
          <a:lstStyle/>
          <a:p>
            <a:endParaRPr lang="fr-FR" dirty="0">
              <a:latin typeface="Calibri" pitchFamily="34" charset="0"/>
            </a:endParaRPr>
          </a:p>
        </p:txBody>
      </p:sp>
    </p:spTree>
    <p:extLst>
      <p:ext uri="{BB962C8B-B14F-4D97-AF65-F5344CB8AC3E}">
        <p14:creationId xmlns:p14="http://schemas.microsoft.com/office/powerpoint/2010/main" val="10407635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Cas réel simple</a:t>
            </a:r>
            <a:endParaRPr lang="fr-FR" sz="4400" b="0" cap="none" dirty="0">
              <a:latin typeface="Calibri Light" pitchFamily="34" charset="0"/>
            </a:endParaRPr>
          </a:p>
        </p:txBody>
      </p:sp>
      <p:sp>
        <p:nvSpPr>
          <p:cNvPr id="3" name="Espace réservé du contenu 2"/>
          <p:cNvSpPr>
            <a:spLocks noGrp="1"/>
          </p:cNvSpPr>
          <p:nvPr>
            <p:ph idx="1"/>
          </p:nvPr>
        </p:nvSpPr>
        <p:spPr>
          <a:xfrm>
            <a:off x="457200" y="1700808"/>
            <a:ext cx="8229600" cy="4471392"/>
          </a:xfrm>
        </p:spPr>
        <p:txBody>
          <a:bodyPr/>
          <a:lstStyle/>
          <a:p>
            <a:pPr marL="0" indent="0">
              <a:buNone/>
            </a:pPr>
            <a:r>
              <a:rPr lang="fr-FR" dirty="0" smtClean="0">
                <a:latin typeface="Calibri" pitchFamily="34" charset="0"/>
              </a:rPr>
              <a:t>Entraineur de natation</a:t>
            </a:r>
            <a:endParaRPr lang="fr-FR" dirty="0">
              <a:latin typeface="Calibri" pitchFamily="34" charset="0"/>
            </a:endParaRPr>
          </a:p>
        </p:txBody>
      </p:sp>
      <p:pic>
        <p:nvPicPr>
          <p:cNvPr id="1026" name="Picture 2" descr="http://www.lepoint.fr/content/system/media/1/200805/9190_une-luca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475333"/>
            <a:ext cx="6000750" cy="2609851"/>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736380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Suivi de la performance des nageurs</a:t>
            </a:r>
            <a:endParaRPr lang="fr-FR" sz="4400" b="0" cap="none" dirty="0">
              <a:latin typeface="Calibri Light" pitchFamily="34" charset="0"/>
            </a:endParaRPr>
          </a:p>
        </p:txBody>
      </p:sp>
      <p:sp>
        <p:nvSpPr>
          <p:cNvPr id="3" name="Espace réservé du contenu 2"/>
          <p:cNvSpPr>
            <a:spLocks noGrp="1"/>
          </p:cNvSpPr>
          <p:nvPr>
            <p:ph idx="1"/>
          </p:nvPr>
        </p:nvSpPr>
        <p:spPr>
          <a:xfrm>
            <a:off x="457200" y="1268760"/>
            <a:ext cx="8229600" cy="4903440"/>
          </a:xfrm>
        </p:spPr>
        <p:txBody>
          <a:bodyPr/>
          <a:lstStyle/>
          <a:p>
            <a:pPr lvl="1"/>
            <a:endParaRPr lang="fr-FR" dirty="0">
              <a:latin typeface="Calibri" pitchFamily="34" charset="0"/>
            </a:endParaRPr>
          </a:p>
          <a:p>
            <a:pPr marL="0" indent="0">
              <a:buNone/>
            </a:pPr>
            <a:endParaRPr lang="fr-FR" dirty="0">
              <a:latin typeface="Calibri" pitchFamily="34" charset="0"/>
            </a:endParaRPr>
          </a:p>
        </p:txBody>
      </p:sp>
      <p:pic>
        <p:nvPicPr>
          <p:cNvPr id="3074" name="Picture 2" descr="http://upload.wikimedia.org/wikipedia/commons/thumb/6/65/Mtp_Chp_Fr_Natation_25042009_Antigone_echauff.JPG/640px-Mtp_Chp_Fr_Natation_25042009_Antigone_echauff.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1916832"/>
            <a:ext cx="2880320" cy="216024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5" name="Espace réservé du contenu 2"/>
          <p:cNvSpPr txBox="1">
            <a:spLocks/>
          </p:cNvSpPr>
          <p:nvPr/>
        </p:nvSpPr>
        <p:spPr>
          <a:xfrm>
            <a:off x="3923928" y="1484784"/>
            <a:ext cx="4915272" cy="4839816"/>
          </a:xfrm>
          <a:prstGeom prst="rect">
            <a:avLst/>
          </a:prstGeom>
        </p:spPr>
        <p:txBody>
          <a:bodyPr vert="horz" lIns="91440" tIns="45720" rIns="91440" bIns="45720" rtlCol="0">
            <a:normAutofit/>
          </a:bodyPr>
          <a:lstStyle>
            <a:lvl1pPr marL="182880" indent="-182880" algn="l" defTabSz="914400" rtl="0" eaLnBrk="1" latinLnBrk="0" hangingPunct="1">
              <a:spcBef>
                <a:spcPct val="20000"/>
              </a:spcBef>
              <a:buFont typeface="Arial" pitchFamily="34" charset="0"/>
              <a:buChar char="•"/>
              <a:defRPr sz="3200" kern="1200">
                <a:solidFill>
                  <a:srgbClr val="595959"/>
                </a:solidFill>
                <a:latin typeface="+mn-lt"/>
                <a:ea typeface="+mn-ea"/>
                <a:cs typeface="+mn-cs"/>
              </a:defRPr>
            </a:lvl1pPr>
            <a:lvl2pPr marL="457200" indent="-182880" algn="l" defTabSz="914400" rtl="0" eaLnBrk="1" latinLnBrk="0" hangingPunct="1">
              <a:spcBef>
                <a:spcPct val="20000"/>
              </a:spcBef>
              <a:buFont typeface="Arial" pitchFamily="34" charset="0"/>
              <a:buChar char="•"/>
              <a:defRPr sz="2400" kern="1200">
                <a:solidFill>
                  <a:srgbClr val="595959"/>
                </a:solidFill>
                <a:latin typeface="+mn-lt"/>
                <a:ea typeface="+mn-ea"/>
                <a:cs typeface="+mn-cs"/>
              </a:defRPr>
            </a:lvl2pPr>
            <a:lvl3pPr marL="685800" indent="-182880" algn="l" defTabSz="914400" rtl="0" eaLnBrk="1" latinLnBrk="0" hangingPunct="1">
              <a:spcBef>
                <a:spcPct val="20000"/>
              </a:spcBef>
              <a:buFont typeface="Courier New" pitchFamily="49" charset="0"/>
              <a:buChar char="o"/>
              <a:defRPr sz="2000" kern="1200">
                <a:solidFill>
                  <a:srgbClr val="595959"/>
                </a:solidFill>
                <a:latin typeface="+mn-lt"/>
                <a:ea typeface="+mn-ea"/>
                <a:cs typeface="+mn-cs"/>
              </a:defRPr>
            </a:lvl3pPr>
            <a:lvl4pPr marL="9144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4pPr>
            <a:lvl5pPr marL="1143000" indent="-182880" algn="l" defTabSz="914400" rtl="0" eaLnBrk="1" latinLnBrk="0" hangingPunct="1">
              <a:spcBef>
                <a:spcPct val="20000"/>
              </a:spcBef>
              <a:buFont typeface="Arial" pitchFamily="34" charset="0"/>
              <a:buChar char="»"/>
              <a:defRPr sz="1800" kern="1200">
                <a:solidFill>
                  <a:srgbClr val="595959"/>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Font typeface="Arial" pitchFamily="34" charset="0"/>
              <a:buNone/>
            </a:pPr>
            <a:r>
              <a:rPr lang="fr-FR" sz="2800" b="1" dirty="0" smtClean="0">
                <a:latin typeface="Calibri" pitchFamily="34" charset="0"/>
              </a:rPr>
              <a:t>Axes d’analyses</a:t>
            </a:r>
            <a:endParaRPr lang="fr-FR" sz="2800" dirty="0">
              <a:latin typeface="Calibri" pitchFamily="34" charset="0"/>
            </a:endParaRPr>
          </a:p>
          <a:p>
            <a:r>
              <a:rPr lang="fr-FR" sz="2800" dirty="0" smtClean="0">
                <a:latin typeface="Calibri" pitchFamily="34" charset="0"/>
              </a:rPr>
              <a:t>Quand : la date</a:t>
            </a:r>
          </a:p>
          <a:p>
            <a:r>
              <a:rPr lang="fr-FR" sz="2800" dirty="0" smtClean="0">
                <a:latin typeface="Calibri" pitchFamily="34" charset="0"/>
              </a:rPr>
              <a:t>Qui : le nageur</a:t>
            </a:r>
          </a:p>
          <a:p>
            <a:r>
              <a:rPr lang="fr-FR" sz="2800" dirty="0" smtClean="0">
                <a:latin typeface="Calibri" pitchFamily="34" charset="0"/>
              </a:rPr>
              <a:t>Quoi : le type de nage</a:t>
            </a:r>
          </a:p>
          <a:p>
            <a:r>
              <a:rPr lang="fr-FR" sz="2800" dirty="0" smtClean="0">
                <a:latin typeface="Calibri" pitchFamily="34" charset="0"/>
              </a:rPr>
              <a:t>Où :  la compétition</a:t>
            </a:r>
          </a:p>
          <a:p>
            <a:pPr marL="0" indent="0">
              <a:buNone/>
            </a:pPr>
            <a:r>
              <a:rPr lang="fr-FR" sz="2800" dirty="0" smtClean="0">
                <a:latin typeface="Calibri" pitchFamily="34" charset="0"/>
              </a:rPr>
              <a:t>…</a:t>
            </a:r>
          </a:p>
          <a:p>
            <a:pPr marL="0" indent="0">
              <a:buNone/>
            </a:pPr>
            <a:endParaRPr lang="fr-FR" sz="2800" dirty="0" smtClean="0">
              <a:latin typeface="Calibri" pitchFamily="34" charset="0"/>
            </a:endParaRPr>
          </a:p>
          <a:p>
            <a:pPr marL="0" indent="0">
              <a:buNone/>
            </a:pPr>
            <a:r>
              <a:rPr lang="fr-FR" sz="2800" b="1" dirty="0" smtClean="0">
                <a:latin typeface="Calibri" pitchFamily="34" charset="0"/>
              </a:rPr>
              <a:t>Résultats</a:t>
            </a:r>
            <a:endParaRPr lang="fr-FR" sz="2800" dirty="0" smtClean="0">
              <a:latin typeface="Calibri" pitchFamily="34" charset="0"/>
            </a:endParaRPr>
          </a:p>
          <a:p>
            <a:r>
              <a:rPr lang="fr-FR" sz="2800" dirty="0" smtClean="0">
                <a:latin typeface="Calibri" pitchFamily="34" charset="0"/>
              </a:rPr>
              <a:t>Performance (temps)</a:t>
            </a:r>
            <a:endParaRPr lang="fr-FR" sz="2800" dirty="0">
              <a:latin typeface="Calibri" pitchFamily="34" charset="0"/>
            </a:endParaRPr>
          </a:p>
        </p:txBody>
      </p:sp>
      <p:pic>
        <p:nvPicPr>
          <p:cNvPr id="5122" name="Picture 2" descr="http://marketing-au-feminin.com/wp-content/uploads/2012/09/chronomet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23728" y="4437112"/>
            <a:ext cx="1440160" cy="1440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31889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922114"/>
          </a:xfrm>
        </p:spPr>
        <p:txBody>
          <a:bodyPr/>
          <a:lstStyle/>
          <a:p>
            <a:r>
              <a:rPr lang="fr-FR" sz="4400" b="0" cap="none" dirty="0" smtClean="0">
                <a:latin typeface="Calibri Light" pitchFamily="34" charset="0"/>
              </a:rPr>
              <a:t>Enregistrement des performances</a:t>
            </a:r>
            <a:endParaRPr lang="fr-FR" sz="4400" b="0" cap="none" dirty="0">
              <a:latin typeface="Calibri Light" pitchFamily="34" charset="0"/>
            </a:endParaRPr>
          </a:p>
        </p:txBody>
      </p:sp>
      <p:sp>
        <p:nvSpPr>
          <p:cNvPr id="3" name="Espace réservé du contenu 2"/>
          <p:cNvSpPr>
            <a:spLocks noGrp="1"/>
          </p:cNvSpPr>
          <p:nvPr>
            <p:ph idx="1"/>
          </p:nvPr>
        </p:nvSpPr>
        <p:spPr>
          <a:xfrm>
            <a:off x="457200" y="1268760"/>
            <a:ext cx="8229600" cy="4903440"/>
          </a:xfrm>
        </p:spPr>
        <p:txBody>
          <a:bodyPr/>
          <a:lstStyle/>
          <a:p>
            <a:pPr lvl="1"/>
            <a:endParaRPr lang="fr-FR" dirty="0">
              <a:latin typeface="Calibri" pitchFamily="34" charset="0"/>
            </a:endParaRPr>
          </a:p>
          <a:p>
            <a:pPr marL="0" indent="0">
              <a:buNone/>
            </a:pPr>
            <a:endParaRPr lang="fr-FR" dirty="0">
              <a:latin typeface="Calibri" pitchFamily="34" charset="0"/>
            </a:endParaRPr>
          </a:p>
        </p:txBody>
      </p:sp>
      <p:graphicFrame>
        <p:nvGraphicFramePr>
          <p:cNvPr id="7" name="Tableau 6"/>
          <p:cNvGraphicFramePr>
            <a:graphicFrameLocks noGrp="1"/>
          </p:cNvGraphicFramePr>
          <p:nvPr>
            <p:extLst>
              <p:ext uri="{D42A27DB-BD31-4B8C-83A1-F6EECF244321}">
                <p14:modId xmlns:p14="http://schemas.microsoft.com/office/powerpoint/2010/main" val="2730404127"/>
              </p:ext>
            </p:extLst>
          </p:nvPr>
        </p:nvGraphicFramePr>
        <p:xfrm>
          <a:off x="1115616" y="4581128"/>
          <a:ext cx="6696744" cy="1483360"/>
        </p:xfrm>
        <a:graphic>
          <a:graphicData uri="http://schemas.openxmlformats.org/drawingml/2006/table">
            <a:tbl>
              <a:tblPr firstRow="1" bandRow="1">
                <a:tableStyleId>{7DF18680-E054-41AD-8BC1-D1AEF772440D}</a:tableStyleId>
              </a:tblPr>
              <a:tblGrid>
                <a:gridCol w="1674186"/>
                <a:gridCol w="1278142"/>
                <a:gridCol w="1728192"/>
                <a:gridCol w="2016224"/>
              </a:tblGrid>
              <a:tr h="370840">
                <a:tc>
                  <a:txBody>
                    <a:bodyPr/>
                    <a:lstStyle/>
                    <a:p>
                      <a:r>
                        <a:rPr lang="fr-FR" dirty="0" smtClean="0"/>
                        <a:t>Quand</a:t>
                      </a:r>
                      <a:endParaRPr lang="fr-FR" dirty="0"/>
                    </a:p>
                  </a:txBody>
                  <a:tcPr/>
                </a:tc>
                <a:tc>
                  <a:txBody>
                    <a:bodyPr/>
                    <a:lstStyle/>
                    <a:p>
                      <a:r>
                        <a:rPr lang="fr-FR" dirty="0" smtClean="0"/>
                        <a:t>Qui</a:t>
                      </a:r>
                      <a:endParaRPr lang="fr-FR" dirty="0"/>
                    </a:p>
                  </a:txBody>
                  <a:tcPr/>
                </a:tc>
                <a:tc>
                  <a:txBody>
                    <a:bodyPr/>
                    <a:lstStyle/>
                    <a:p>
                      <a:r>
                        <a:rPr lang="fr-FR" dirty="0" smtClean="0"/>
                        <a:t>Quoi</a:t>
                      </a:r>
                      <a:endParaRPr lang="fr-FR" dirty="0"/>
                    </a:p>
                  </a:txBody>
                  <a:tcPr/>
                </a:tc>
                <a:tc>
                  <a:txBody>
                    <a:bodyPr/>
                    <a:lstStyle/>
                    <a:p>
                      <a:r>
                        <a:rPr lang="fr-FR" dirty="0" smtClean="0"/>
                        <a:t>Performance (s)</a:t>
                      </a:r>
                      <a:endParaRPr lang="fr-FR" dirty="0"/>
                    </a:p>
                  </a:txBody>
                  <a:tcPr>
                    <a:solidFill>
                      <a:schemeClr val="tx2">
                        <a:lumMod val="60000"/>
                        <a:lumOff val="40000"/>
                      </a:schemeClr>
                    </a:solidFill>
                  </a:tcPr>
                </a:tc>
              </a:tr>
              <a:tr h="370840">
                <a:tc>
                  <a:txBody>
                    <a:bodyPr/>
                    <a:lstStyle/>
                    <a:p>
                      <a:r>
                        <a:rPr lang="fr-FR" baseline="0" dirty="0" smtClean="0">
                          <a:solidFill>
                            <a:schemeClr val="bg2">
                              <a:lumMod val="10000"/>
                            </a:schemeClr>
                          </a:solidFill>
                        </a:rPr>
                        <a:t>10/11/2012</a:t>
                      </a:r>
                      <a:endParaRPr lang="fr-FR" baseline="0" dirty="0">
                        <a:solidFill>
                          <a:schemeClr val="bg2">
                            <a:lumMod val="10000"/>
                          </a:schemeClr>
                        </a:solidFill>
                      </a:endParaRPr>
                    </a:p>
                  </a:txBody>
                  <a:tcPr/>
                </a:tc>
                <a:tc>
                  <a:txBody>
                    <a:bodyPr/>
                    <a:lstStyle/>
                    <a:p>
                      <a:r>
                        <a:rPr lang="fr-FR" baseline="0" dirty="0" smtClean="0">
                          <a:solidFill>
                            <a:schemeClr val="bg2">
                              <a:lumMod val="10000"/>
                            </a:schemeClr>
                          </a:solidFill>
                        </a:rPr>
                        <a:t>Charly</a:t>
                      </a:r>
                      <a:endParaRPr lang="fr-FR" baseline="0" dirty="0">
                        <a:solidFill>
                          <a:schemeClr val="bg2">
                            <a:lumMod val="10000"/>
                          </a:schemeClr>
                        </a:solidFill>
                      </a:endParaRPr>
                    </a:p>
                  </a:txBody>
                  <a:tcPr/>
                </a:tc>
                <a:tc>
                  <a:txBody>
                    <a:bodyPr/>
                    <a:lstStyle/>
                    <a:p>
                      <a:r>
                        <a:rPr lang="fr-FR" baseline="0" dirty="0" smtClean="0">
                          <a:solidFill>
                            <a:schemeClr val="bg2">
                              <a:lumMod val="10000"/>
                            </a:schemeClr>
                          </a:solidFill>
                        </a:rPr>
                        <a:t>100m libre</a:t>
                      </a:r>
                      <a:endParaRPr lang="fr-FR" baseline="0" dirty="0">
                        <a:solidFill>
                          <a:schemeClr val="bg2">
                            <a:lumMod val="10000"/>
                          </a:schemeClr>
                        </a:solidFill>
                      </a:endParaRPr>
                    </a:p>
                  </a:txBody>
                  <a:tcPr/>
                </a:tc>
                <a:tc>
                  <a:txBody>
                    <a:bodyPr/>
                    <a:lstStyle/>
                    <a:p>
                      <a:pPr algn="r"/>
                      <a:r>
                        <a:rPr lang="fr-FR" baseline="0" dirty="0" smtClean="0">
                          <a:solidFill>
                            <a:schemeClr val="bg2">
                              <a:lumMod val="10000"/>
                            </a:schemeClr>
                          </a:solidFill>
                        </a:rPr>
                        <a:t>105</a:t>
                      </a:r>
                      <a:endParaRPr lang="fr-FR" baseline="0" dirty="0">
                        <a:solidFill>
                          <a:schemeClr val="bg2">
                            <a:lumMod val="10000"/>
                          </a:schemeClr>
                        </a:solidFill>
                      </a:endParaRPr>
                    </a:p>
                  </a:txBody>
                  <a:tcPr/>
                </a:tc>
              </a:tr>
              <a:tr h="370840">
                <a:tc>
                  <a:txBody>
                    <a:bodyPr/>
                    <a:lstStyle/>
                    <a:p>
                      <a:r>
                        <a:rPr lang="fr-FR" baseline="0" dirty="0" smtClean="0">
                          <a:solidFill>
                            <a:schemeClr val="bg2">
                              <a:lumMod val="10000"/>
                            </a:schemeClr>
                          </a:solidFill>
                        </a:rPr>
                        <a:t>10/11/2012</a:t>
                      </a:r>
                      <a:endParaRPr lang="fr-FR" baseline="0" dirty="0">
                        <a:solidFill>
                          <a:schemeClr val="bg2">
                            <a:lumMod val="10000"/>
                          </a:schemeClr>
                        </a:solidFill>
                      </a:endParaRPr>
                    </a:p>
                  </a:txBody>
                  <a:tcPr/>
                </a:tc>
                <a:tc>
                  <a:txBody>
                    <a:bodyPr/>
                    <a:lstStyle/>
                    <a:p>
                      <a:r>
                        <a:rPr lang="fr-FR" baseline="0" dirty="0" smtClean="0">
                          <a:solidFill>
                            <a:schemeClr val="bg2">
                              <a:lumMod val="10000"/>
                            </a:schemeClr>
                          </a:solidFill>
                        </a:rPr>
                        <a:t>Florian</a:t>
                      </a:r>
                      <a:endParaRPr lang="fr-FR" baseline="0" dirty="0">
                        <a:solidFill>
                          <a:schemeClr val="bg2">
                            <a:lumMod val="10000"/>
                          </a:schemeClr>
                        </a:solidFill>
                      </a:endParaRPr>
                    </a:p>
                  </a:txBody>
                  <a:tcPr/>
                </a:tc>
                <a:tc>
                  <a:txBody>
                    <a:bodyPr/>
                    <a:lstStyle/>
                    <a:p>
                      <a:r>
                        <a:rPr lang="fr-FR" baseline="0" dirty="0" smtClean="0">
                          <a:solidFill>
                            <a:schemeClr val="bg2">
                              <a:lumMod val="10000"/>
                            </a:schemeClr>
                          </a:solidFill>
                        </a:rPr>
                        <a:t>100m libre</a:t>
                      </a:r>
                      <a:endParaRPr lang="fr-FR" baseline="0" dirty="0">
                        <a:solidFill>
                          <a:schemeClr val="bg2">
                            <a:lumMod val="10000"/>
                          </a:schemeClr>
                        </a:solidFill>
                      </a:endParaRPr>
                    </a:p>
                  </a:txBody>
                  <a:tcPr/>
                </a:tc>
                <a:tc>
                  <a:txBody>
                    <a:bodyPr/>
                    <a:lstStyle/>
                    <a:p>
                      <a:pPr algn="r"/>
                      <a:r>
                        <a:rPr lang="fr-FR" baseline="0" dirty="0" smtClean="0">
                          <a:solidFill>
                            <a:schemeClr val="bg2">
                              <a:lumMod val="10000"/>
                            </a:schemeClr>
                          </a:solidFill>
                        </a:rPr>
                        <a:t>139</a:t>
                      </a:r>
                      <a:endParaRPr lang="fr-FR" baseline="0" dirty="0">
                        <a:solidFill>
                          <a:schemeClr val="bg2">
                            <a:lumMod val="10000"/>
                          </a:schemeClr>
                        </a:solidFill>
                      </a:endParaRPr>
                    </a:p>
                  </a:txBody>
                  <a:tcPr/>
                </a:tc>
              </a:tr>
              <a:tr h="370840">
                <a:tc>
                  <a:txBody>
                    <a:bodyPr/>
                    <a:lstStyle/>
                    <a:p>
                      <a:r>
                        <a:rPr lang="fr-FR" baseline="0" dirty="0" smtClean="0">
                          <a:solidFill>
                            <a:schemeClr val="bg2">
                              <a:lumMod val="10000"/>
                            </a:schemeClr>
                          </a:solidFill>
                        </a:rPr>
                        <a:t>…</a:t>
                      </a:r>
                      <a:endParaRPr lang="fr-FR" baseline="0" dirty="0">
                        <a:solidFill>
                          <a:schemeClr val="bg2">
                            <a:lumMod val="10000"/>
                          </a:schemeClr>
                        </a:solidFill>
                      </a:endParaRPr>
                    </a:p>
                  </a:txBody>
                  <a:tcPr/>
                </a:tc>
                <a:tc>
                  <a:txBody>
                    <a:bodyPr/>
                    <a:lstStyle/>
                    <a:p>
                      <a:r>
                        <a:rPr lang="fr-FR" baseline="0" dirty="0" smtClean="0">
                          <a:solidFill>
                            <a:schemeClr val="bg2">
                              <a:lumMod val="10000"/>
                            </a:schemeClr>
                          </a:solidFill>
                        </a:rPr>
                        <a:t>…</a:t>
                      </a:r>
                      <a:endParaRPr lang="fr-FR" baseline="0" dirty="0">
                        <a:solidFill>
                          <a:schemeClr val="bg2">
                            <a:lumMod val="10000"/>
                          </a:schemeClr>
                        </a:solidFill>
                      </a:endParaRPr>
                    </a:p>
                  </a:txBody>
                  <a:tcPr/>
                </a:tc>
                <a:tc>
                  <a:txBody>
                    <a:bodyPr/>
                    <a:lstStyle/>
                    <a:p>
                      <a:r>
                        <a:rPr lang="fr-FR" baseline="0" dirty="0" smtClean="0">
                          <a:solidFill>
                            <a:schemeClr val="bg2">
                              <a:lumMod val="10000"/>
                            </a:schemeClr>
                          </a:solidFill>
                        </a:rPr>
                        <a:t>…</a:t>
                      </a:r>
                      <a:endParaRPr lang="fr-FR" baseline="0" dirty="0">
                        <a:solidFill>
                          <a:schemeClr val="bg2">
                            <a:lumMod val="10000"/>
                          </a:schemeClr>
                        </a:solidFill>
                      </a:endParaRPr>
                    </a:p>
                  </a:txBody>
                  <a:tcPr/>
                </a:tc>
                <a:tc>
                  <a:txBody>
                    <a:bodyPr/>
                    <a:lstStyle/>
                    <a:p>
                      <a:pPr algn="r"/>
                      <a:r>
                        <a:rPr lang="fr-FR" baseline="0" dirty="0" smtClean="0">
                          <a:solidFill>
                            <a:schemeClr val="bg2">
                              <a:lumMod val="10000"/>
                            </a:schemeClr>
                          </a:solidFill>
                        </a:rPr>
                        <a:t>…</a:t>
                      </a:r>
                      <a:endParaRPr lang="fr-FR" baseline="0" dirty="0">
                        <a:solidFill>
                          <a:schemeClr val="bg2">
                            <a:lumMod val="10000"/>
                          </a:schemeClr>
                        </a:solidFill>
                      </a:endParaRPr>
                    </a:p>
                  </a:txBody>
                  <a:tcPr/>
                </a:tc>
              </a:tr>
            </a:tbl>
          </a:graphicData>
        </a:graphic>
      </p:graphicFrame>
      <p:sp>
        <p:nvSpPr>
          <p:cNvPr id="8" name="Virage 7"/>
          <p:cNvSpPr/>
          <p:nvPr/>
        </p:nvSpPr>
        <p:spPr>
          <a:xfrm rot="16200000" flipH="1">
            <a:off x="2267744" y="1988840"/>
            <a:ext cx="2376264" cy="2376264"/>
          </a:xfrm>
          <a:prstGeom prst="bentArrow">
            <a:avLst>
              <a:gd name="adj1" fmla="val 27133"/>
              <a:gd name="adj2" fmla="val 27770"/>
              <a:gd name="adj3" fmla="val 21991"/>
              <a:gd name="adj4" fmla="val 31190"/>
            </a:avLst>
          </a:prstGeom>
          <a:ln>
            <a:noFill/>
          </a:ln>
        </p:spPr>
        <p:style>
          <a:lnRef idx="2">
            <a:schemeClr val="accent1">
              <a:shade val="50000"/>
            </a:schemeClr>
          </a:lnRef>
          <a:fillRef idx="1002">
            <a:schemeClr val="dk2"/>
          </a:fillRef>
          <a:effectRef idx="0">
            <a:schemeClr val="accent1"/>
          </a:effectRef>
          <a:fontRef idx="minor">
            <a:schemeClr val="lt1"/>
          </a:fontRef>
        </p:style>
        <p:txBody>
          <a:bodyPr rtlCol="0" anchor="ctr"/>
          <a:lstStyle/>
          <a:p>
            <a:pPr algn="ctr"/>
            <a:endParaRPr lang="fr-FR">
              <a:solidFill>
                <a:schemeClr val="tx1"/>
              </a:solidFill>
            </a:endParaRPr>
          </a:p>
        </p:txBody>
      </p:sp>
      <p:pic>
        <p:nvPicPr>
          <p:cNvPr id="6148" name="Picture 4" descr="http://cache.20minutes.fr/img/photos/20mn/2012-03/2012-03-24/article_Philippeliucas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95936" y="1269379"/>
            <a:ext cx="4553786" cy="295700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1935143"/>
      </p:ext>
    </p:extLst>
  </p:cSld>
  <p:clrMapOvr>
    <a:masterClrMapping/>
  </p:clrMapOvr>
  <p:timing>
    <p:tnLst>
      <p:par>
        <p:cTn id="1" dur="indefinite" restart="never" nodeType="tmRoot"/>
      </p:par>
    </p:tnLst>
  </p:timing>
</p:sld>
</file>

<file path=ppt/theme/theme1.xml><?xml version="1.0" encoding="utf-8"?>
<a:theme xmlns:a="http://schemas.openxmlformats.org/drawingml/2006/main" name="Modele-Slides-Journees-SQL-Server-2012-43">
  <a:themeElements>
    <a:clrScheme name="SQL Denali">
      <a:dk1>
        <a:srgbClr val="595959"/>
      </a:dk1>
      <a:lt1>
        <a:srgbClr val="FFFFFF"/>
      </a:lt1>
      <a:dk2>
        <a:srgbClr val="CC0000"/>
      </a:dk2>
      <a:lt2>
        <a:srgbClr val="CCCCCC"/>
      </a:lt2>
      <a:accent1>
        <a:srgbClr val="CEDD61"/>
      </a:accent1>
      <a:accent2>
        <a:srgbClr val="FF9100"/>
      </a:accent2>
      <a:accent3>
        <a:srgbClr val="00DAFF"/>
      </a:accent3>
      <a:accent4>
        <a:srgbClr val="85913C"/>
      </a:accent4>
      <a:accent5>
        <a:srgbClr val="C43300"/>
      </a:accent5>
      <a:accent6>
        <a:srgbClr val="008BC7"/>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ele-Slides-Journees-SQL-Server-2012-43.potx" id="{2AA3A70E-875B-4972-B514-4C51062BE071}" vid="{0C186FA2-A1B9-440D-BA9C-E6059E38DFBE}"/>
    </a:ext>
  </a:extLst>
</a:theme>
</file>

<file path=ppt/theme/theme2.xml><?xml version="1.0" encoding="utf-8"?>
<a:theme xmlns:a="http://schemas.openxmlformats.org/drawingml/2006/main" name="Black">
  <a:themeElements>
    <a:clrScheme name="SQL Denali">
      <a:dk1>
        <a:srgbClr val="595959"/>
      </a:dk1>
      <a:lt1>
        <a:srgbClr val="FFFFFF"/>
      </a:lt1>
      <a:dk2>
        <a:srgbClr val="CC0000"/>
      </a:dk2>
      <a:lt2>
        <a:srgbClr val="CCCCCC"/>
      </a:lt2>
      <a:accent1>
        <a:srgbClr val="CEDD61"/>
      </a:accent1>
      <a:accent2>
        <a:srgbClr val="FF9100"/>
      </a:accent2>
      <a:accent3>
        <a:srgbClr val="00DAFF"/>
      </a:accent3>
      <a:accent4>
        <a:srgbClr val="85913C"/>
      </a:accent4>
      <a:accent5>
        <a:srgbClr val="C43300"/>
      </a:accent5>
      <a:accent6>
        <a:srgbClr val="008BC7"/>
      </a:accent6>
      <a:hlink>
        <a:srgbClr val="0000FF"/>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odele-Slides-Journees-SQL-Server-2012-43.potx" id="{2AA3A70E-875B-4972-B514-4C51062BE071}" vid="{274CA2E6-AC98-4E19-808E-3B5B7BF6A262}"/>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BC036123D97AA4D805DC74BB90BFBCE" ma:contentTypeVersion="0" ma:contentTypeDescription="Create a new document." ma:contentTypeScope="" ma:versionID="6d0222503a2457503f00c34976b78b9a">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5B8A9C60-C9A8-46DA-9C53-B6FB398F7EAC}">
  <ds:schemaRefs>
    <ds:schemaRef ds:uri="http://purl.org/dc/dcmitype/"/>
    <ds:schemaRef ds:uri="http://schemas.openxmlformats.org/package/2006/metadata/core-properties"/>
    <ds:schemaRef ds:uri="http://schemas.microsoft.com/office/2006/metadata/properties"/>
    <ds:schemaRef ds:uri="http://purl.org/dc/terms/"/>
    <ds:schemaRef ds:uri="http://www.w3.org/XML/1998/namespace"/>
    <ds:schemaRef ds:uri="http://schemas.microsoft.com/office/2006/documentManagement/types"/>
    <ds:schemaRef ds:uri="http://purl.org/dc/elements/1.1/"/>
    <ds:schemaRef ds:uri="http://schemas.microsoft.com/office/infopath/2007/PartnerControls"/>
  </ds:schemaRefs>
</ds:datastoreItem>
</file>

<file path=customXml/itemProps2.xml><?xml version="1.0" encoding="utf-8"?>
<ds:datastoreItem xmlns:ds="http://schemas.openxmlformats.org/officeDocument/2006/customXml" ds:itemID="{6FB1848E-6A24-4B82-818B-F9275410F2C2}">
  <ds:schemaRefs>
    <ds:schemaRef ds:uri="http://schemas.microsoft.com/sharepoint/v3/contenttype/forms"/>
  </ds:schemaRefs>
</ds:datastoreItem>
</file>

<file path=customXml/itemProps3.xml><?xml version="1.0" encoding="utf-8"?>
<ds:datastoreItem xmlns:ds="http://schemas.openxmlformats.org/officeDocument/2006/customXml" ds:itemID="{BC71B8ED-EA6E-4117-9DDF-AC7BB54F7A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Modele-Slides-Journees-SQL-Server-2012-43</Template>
  <TotalTime>1136</TotalTime>
  <Words>2817</Words>
  <Application>Microsoft Office PowerPoint</Application>
  <PresentationFormat>On-screen Show (4:3)</PresentationFormat>
  <Paragraphs>892</Paragraphs>
  <Slides>68</Slides>
  <Notes>17</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68</vt:i4>
      </vt:variant>
    </vt:vector>
  </HeadingPairs>
  <TitlesOfParts>
    <vt:vector size="78" baseType="lpstr">
      <vt:lpstr>Wingdings 3</vt:lpstr>
      <vt:lpstr>Arial</vt:lpstr>
      <vt:lpstr>Calibri Light</vt:lpstr>
      <vt:lpstr>Segoe UI</vt:lpstr>
      <vt:lpstr>Calibri</vt:lpstr>
      <vt:lpstr>Courier New</vt:lpstr>
      <vt:lpstr>Wingdings</vt:lpstr>
      <vt:lpstr>Consolas</vt:lpstr>
      <vt:lpstr>Modele-Slides-Journees-SQL-Server-2012-43</vt:lpstr>
      <vt:lpstr>Black</vt:lpstr>
      <vt:lpstr>PowerPoint Presentation</vt:lpstr>
      <vt:lpstr>Modélisation Dimensionnelle</vt:lpstr>
      <vt:lpstr>Charles-Henri Sauget</vt:lpstr>
      <vt:lpstr>Florian Eiden</vt:lpstr>
      <vt:lpstr>PowerPoint Presentation</vt:lpstr>
      <vt:lpstr>Message</vt:lpstr>
      <vt:lpstr>Cas réel simple</vt:lpstr>
      <vt:lpstr>Suivi de la performance des nageurs</vt:lpstr>
      <vt:lpstr>Enregistrement des performances</vt:lpstr>
      <vt:lpstr>Analyse des performances</vt:lpstr>
      <vt:lpstr>Vive le sport!</vt:lpstr>
      <vt:lpstr>Que faire quand ça se complique?</vt:lpstr>
      <vt:lpstr>On met tout dans la même table?</vt:lpstr>
      <vt:lpstr>On utilise plusieurs tables?</vt:lpstr>
      <vt:lpstr>La réponse évidemment:</vt:lpstr>
      <vt:lpstr>Ressources</vt:lpstr>
      <vt:lpstr>Mon problème</vt:lpstr>
      <vt:lpstr>Règles simples</vt:lpstr>
      <vt:lpstr>Etape 1 : Choisir l’événement</vt:lpstr>
      <vt:lpstr>Etape 2 : Définir la granularité</vt:lpstr>
      <vt:lpstr>Etape 2 : Définir la granularité</vt:lpstr>
      <vt:lpstr>Etape 2 : Définir la granularité</vt:lpstr>
      <vt:lpstr>Etape 2 : Définir la granularité</vt:lpstr>
      <vt:lpstr>Etape 3 : Penser ses dimensions</vt:lpstr>
      <vt:lpstr>Etape 3 : Cas particuliers</vt:lpstr>
      <vt:lpstr>Etape 4 : Identifier les mesures</vt:lpstr>
      <vt:lpstr>Le champ des possibles</vt:lpstr>
      <vt:lpstr>Enfin, le schéma en étoile</vt:lpstr>
      <vt:lpstr>Ce qu’il faut retenir</vt:lpstr>
      <vt:lpstr>Gestion de projet et modélisation Dimensionnelle</vt:lpstr>
      <vt:lpstr>Le cycle de vie d’un Projet par Kimball</vt:lpstr>
      <vt:lpstr>Le cycle de vie d’un Projet par Kimball</vt:lpstr>
      <vt:lpstr>Matrice de Bus</vt:lpstr>
      <vt:lpstr>Le cycle de vie d’un Projet par Kimball</vt:lpstr>
      <vt:lpstr>Matrice de bus Détaillée</vt:lpstr>
      <vt:lpstr>Matrice de bus Détaillée</vt:lpstr>
      <vt:lpstr>Use Case n°1 : Agilité décisionnelle</vt:lpstr>
      <vt:lpstr>Proof of Concept : périmètre</vt:lpstr>
      <vt:lpstr>POC : Jour 1</vt:lpstr>
      <vt:lpstr>POC : Jour 2</vt:lpstr>
      <vt:lpstr>POC : Jour 3</vt:lpstr>
      <vt:lpstr>POC : Jour 4</vt:lpstr>
      <vt:lpstr>POC : Jour 5</vt:lpstr>
      <vt:lpstr>5 Jours!?</vt:lpstr>
      <vt:lpstr>5 Jours!?</vt:lpstr>
      <vt:lpstr>Une approche différente</vt:lpstr>
      <vt:lpstr>Découpage du besoin?</vt:lpstr>
      <vt:lpstr>Découpage du besoin?</vt:lpstr>
      <vt:lpstr>Découpage du besoin?</vt:lpstr>
      <vt:lpstr>Livraison du POC</vt:lpstr>
      <vt:lpstr>Evolutions!</vt:lpstr>
      <vt:lpstr>Evolutions!</vt:lpstr>
      <vt:lpstr>Factless Fact Table</vt:lpstr>
      <vt:lpstr>Tables Entête + Détails</vt:lpstr>
      <vt:lpstr>Lier les entêtes et le détail</vt:lpstr>
      <vt:lpstr>Dim Indicateur et Mesure « Value »</vt:lpstr>
      <vt:lpstr>Dim Indicateur : Astuce 1</vt:lpstr>
      <vt:lpstr>Dim Indicateur : Astuce 2</vt:lpstr>
      <vt:lpstr>Dim Indicateur : Astuces appliquées</vt:lpstr>
      <vt:lpstr>Résultat</vt:lpstr>
      <vt:lpstr>Use Case n°2</vt:lpstr>
      <vt:lpstr>SCD : Slowly Changing Dimensions ou variation à dimension lente</vt:lpstr>
      <vt:lpstr>SCD : Et en cas de forte volumétrie ?</vt:lpstr>
      <vt:lpstr>SCD : Slowly Changing Dimensions ou variation à dimension lente</vt:lpstr>
      <vt:lpstr>Conclusion</vt:lpstr>
      <vt:lpstr>Conclusion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Session S000</dc:subject>
  <dc:creator>Fleid</dc:creator>
  <cp:keywords>SQL Server, GUSS</cp:keywords>
  <cp:lastModifiedBy>Charles-Henri Sauget</cp:lastModifiedBy>
  <cp:revision>111</cp:revision>
  <dcterms:created xsi:type="dcterms:W3CDTF">2012-11-25T08:53:27Z</dcterms:created>
  <dcterms:modified xsi:type="dcterms:W3CDTF">2012-12-09T19:03:11Z</dcterms:modified>
  <cp:category>Session</cp:category>
  <cp:contentStatus>Master</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0x010100BBC036123D97AA4D805DC74BB90BFBCE</vt:lpwstr>
  </property>
</Properties>
</file>